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sldIdLst>
    <p:sldId id="256" r:id="rId3"/>
    <p:sldId id="258" r:id="rId4"/>
    <p:sldId id="259" r:id="rId5"/>
    <p:sldId id="260" r:id="rId6"/>
    <p:sldId id="261" r:id="rId7"/>
    <p:sldId id="262" r:id="rId8"/>
    <p:sldId id="263" r:id="rId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2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p:scale>
          <a:sx n="69" d="100"/>
          <a:sy n="69" d="100"/>
        </p:scale>
        <p:origin x="1440" y="102"/>
      </p:cViewPr>
      <p:guideLst>
        <p:guide orient="horz" pos="2160"/>
        <p:guide pos="2880"/>
        <p:guide orient="horz" pos="22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normAutofit/>
          </a:bodyPr>
          <a:lstStyle>
            <a:lvl1pPr>
              <a:defRPr sz="3600">
                <a:solidFill>
                  <a:srgbClr val="C00000"/>
                </a:solidFill>
                <a:effectLst/>
                <a:latin typeface="Segoe" pitchFamily="34" charset="0"/>
              </a:defRPr>
            </a:lvl1pPr>
          </a:lstStyle>
          <a:p>
            <a:r>
              <a:rPr lang="ru-RU" dirty="0" smtClean="0"/>
              <a:t>ОБРАЗЕЦ ЗАГОЛОВКА</a:t>
            </a:r>
            <a:endParaRPr lang="ru-R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E7E200"/>
                </a:solidFill>
                <a:latin typeface="Segoe Ligh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
        <p:nvSpPr>
          <p:cNvPr id="4" name="Date Placeholder 3"/>
          <p:cNvSpPr>
            <a:spLocks noGrp="1"/>
          </p:cNvSpPr>
          <p:nvPr>
            <p:ph type="dt" sz="half" idx="10"/>
          </p:nvPr>
        </p:nvSpPr>
        <p:spPr/>
        <p:txBody>
          <a:bodyPr/>
          <a:lstStyle/>
          <a:p>
            <a:fld id="{C6663819-36D2-4391-80E1-A785BD84A54A}" type="datetimeFigureOut">
              <a:rPr lang="ru-RU" smtClean="0"/>
              <a:pPr/>
              <a:t>29.04.2020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p>
            <a:fld id="{C6663819-36D2-4391-80E1-A785BD84A54A}" type="datetimeFigureOut">
              <a:rPr lang="ru-RU" smtClean="0"/>
              <a:pPr/>
              <a:t>29.04.2020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p>
            <a:fld id="{C6663819-36D2-4391-80E1-A785BD84A54A}" type="datetimeFigureOut">
              <a:rPr lang="ru-RU" smtClean="0"/>
              <a:pPr/>
              <a:t>29.04.2020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Date Placeholder 3"/>
          <p:cNvSpPr>
            <a:spLocks noGrp="1"/>
          </p:cNvSpPr>
          <p:nvPr>
            <p:ph type="dt" sz="half" idx="10"/>
          </p:nvPr>
        </p:nvSpPr>
        <p:spPr/>
        <p:txBody>
          <a:bodyPr/>
          <a:lstStyle/>
          <a:p>
            <a:fld id="{C6663819-36D2-4391-80E1-A785BD84A54A}" type="datetimeFigureOut">
              <a:rPr lang="ru-RU" smtClean="0"/>
              <a:pPr/>
              <a:t>29.04.2020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6663819-36D2-4391-80E1-A785BD84A54A}" type="datetimeFigureOut">
              <a:rPr lang="ru-RU" smtClean="0"/>
              <a:pPr/>
              <a:t>29.04.2020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Date Placeholder 4"/>
          <p:cNvSpPr>
            <a:spLocks noGrp="1"/>
          </p:cNvSpPr>
          <p:nvPr>
            <p:ph type="dt" sz="half" idx="10"/>
          </p:nvPr>
        </p:nvSpPr>
        <p:spPr/>
        <p:txBody>
          <a:bodyPr/>
          <a:lstStyle/>
          <a:p>
            <a:fld id="{C6663819-36D2-4391-80E1-A785BD84A54A}" type="datetimeFigureOut">
              <a:rPr lang="ru-RU" smtClean="0"/>
              <a:pPr/>
              <a:t>29.04.2020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Date Placeholder 6"/>
          <p:cNvSpPr>
            <a:spLocks noGrp="1"/>
          </p:cNvSpPr>
          <p:nvPr>
            <p:ph type="dt" sz="half" idx="10"/>
          </p:nvPr>
        </p:nvSpPr>
        <p:spPr/>
        <p:txBody>
          <a:bodyPr/>
          <a:lstStyle/>
          <a:p>
            <a:fld id="{C6663819-36D2-4391-80E1-A785BD84A54A}" type="datetimeFigureOut">
              <a:rPr lang="ru-RU" smtClean="0"/>
              <a:pPr/>
              <a:t>29.04.2020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ru-RU"/>
          </a:p>
        </p:txBody>
      </p:sp>
      <p:sp>
        <p:nvSpPr>
          <p:cNvPr id="3" name="Date Placeholder 2"/>
          <p:cNvSpPr>
            <a:spLocks noGrp="1"/>
          </p:cNvSpPr>
          <p:nvPr>
            <p:ph type="dt" sz="half" idx="10"/>
          </p:nvPr>
        </p:nvSpPr>
        <p:spPr/>
        <p:txBody>
          <a:bodyPr/>
          <a:lstStyle/>
          <a:p>
            <a:fld id="{C6663819-36D2-4391-80E1-A785BD84A54A}" type="datetimeFigureOut">
              <a:rPr lang="ru-RU" smtClean="0"/>
              <a:pPr/>
              <a:t>29.04.2020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663819-36D2-4391-80E1-A785BD84A54A}" type="datetimeFigureOut">
              <a:rPr lang="ru-RU" smtClean="0"/>
              <a:pPr/>
              <a:t>29.04.2020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6663819-36D2-4391-80E1-A785BD84A54A}" type="datetimeFigureOut">
              <a:rPr lang="ru-RU" smtClean="0"/>
              <a:pPr/>
              <a:t>29.04.2020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785918" y="285728"/>
            <a:ext cx="5486400" cy="566738"/>
          </a:xfrm>
        </p:spPr>
        <p:txBody>
          <a:bodyPr anchor="b"/>
          <a:lstStyle>
            <a:lvl1pPr algn="l">
              <a:defRPr sz="2000" b="1"/>
            </a:lvl1pPr>
          </a:lstStyle>
          <a:p>
            <a:r>
              <a:rPr lang="ru-RU" smtClean="0"/>
              <a:t>Образец заголовка</a:t>
            </a:r>
            <a:endParaRPr lang="ru-RU"/>
          </a:p>
        </p:txBody>
      </p:sp>
      <p:sp>
        <p:nvSpPr>
          <p:cNvPr id="3" name="Picture Placeholder 2"/>
          <p:cNvSpPr>
            <a:spLocks noGrp="1"/>
          </p:cNvSpPr>
          <p:nvPr>
            <p:ph type="pic" idx="1"/>
          </p:nvPr>
        </p:nvSpPr>
        <p:spPr>
          <a:xfrm>
            <a:off x="1785918" y="857232"/>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Text Placeholder 3"/>
          <p:cNvSpPr>
            <a:spLocks noGrp="1"/>
          </p:cNvSpPr>
          <p:nvPr>
            <p:ph type="body" sz="half" idx="2"/>
          </p:nvPr>
        </p:nvSpPr>
        <p:spPr>
          <a:xfrm>
            <a:off x="1785918" y="4981592"/>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6663819-36D2-4391-80E1-A785BD84A54A}" type="datetimeFigureOut">
              <a:rPr lang="ru-RU" smtClean="0"/>
              <a:pPr/>
              <a:t>29.04.2020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AACC5A8-9081-4C12-9A7A-F94E229812AD}"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63819-36D2-4391-80E1-A785BD84A54A}" type="datetimeFigureOut">
              <a:rPr lang="ru-RU" smtClean="0"/>
              <a:pPr/>
              <a:t>29.04.2020</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ACC5A8-9081-4C12-9A7A-F94E229812A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lang="ru-RU" sz="3600" kern="1200" dirty="0" smtClean="0">
          <a:solidFill>
            <a:srgbClr val="C00000"/>
          </a:solidFill>
          <a:effectLst/>
          <a:latin typeface="Segoe"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Segoe"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i="1" dirty="0" smtClean="0">
                <a:latin typeface="Script MT Bold" panose="03040602040607080904" pitchFamily="66" charset="0"/>
              </a:rPr>
              <a:t>Victory 75</a:t>
            </a:r>
            <a:endParaRPr lang="ru-RU" sz="5400" b="1" i="1" dirty="0"/>
          </a:p>
        </p:txBody>
      </p:sp>
      <p:sp>
        <p:nvSpPr>
          <p:cNvPr id="3" name="Subtitle 2"/>
          <p:cNvSpPr>
            <a:spLocks noGrp="1"/>
          </p:cNvSpPr>
          <p:nvPr>
            <p:ph sz="half" idx="1"/>
          </p:nvPr>
        </p:nvSpPr>
        <p:spPr>
          <a:xfrm>
            <a:off x="2771800" y="4372855"/>
            <a:ext cx="4248472" cy="1229221"/>
          </a:xfrm>
        </p:spPr>
        <p:txBody>
          <a:bodyPr>
            <a:normAutofit fontScale="92500" lnSpcReduction="10000"/>
          </a:bodyPr>
          <a:lstStyle/>
          <a:p>
            <a:pPr marL="0" indent="0" algn="l">
              <a:buNone/>
            </a:pPr>
            <a:r>
              <a:rPr lang="en-US" sz="3000" b="1" i="1" dirty="0" smtClean="0">
                <a:solidFill>
                  <a:srgbClr val="FFFF00"/>
                </a:solidFill>
                <a:latin typeface="Script MT Bold" panose="03040602040607080904" pitchFamily="66" charset="0"/>
              </a:rPr>
              <a:t>We remember…                      </a:t>
            </a:r>
            <a:r>
              <a:rPr lang="ru-RU" sz="3000" b="1" i="1" dirty="0" smtClean="0">
                <a:solidFill>
                  <a:srgbClr val="FFFF00"/>
                </a:solidFill>
                <a:latin typeface="Script MT Bold" panose="03040602040607080904" pitchFamily="66" charset="0"/>
              </a:rPr>
              <a:t> </a:t>
            </a:r>
            <a:r>
              <a:rPr lang="en-US" sz="3000" b="1" i="1" dirty="0" smtClean="0">
                <a:solidFill>
                  <a:srgbClr val="FFFF00"/>
                </a:solidFill>
                <a:latin typeface="Script MT Bold" panose="03040602040607080904" pitchFamily="66" charset="0"/>
              </a:rPr>
              <a:t>    </a:t>
            </a:r>
            <a:r>
              <a:rPr lang="ru-RU" sz="3000" b="1" i="1" dirty="0" smtClean="0">
                <a:solidFill>
                  <a:srgbClr val="FFFF00"/>
                </a:solidFill>
                <a:latin typeface="Script MT Bold" panose="03040602040607080904" pitchFamily="66" charset="0"/>
              </a:rPr>
              <a:t>                             </a:t>
            </a:r>
          </a:p>
          <a:p>
            <a:pPr marL="0" indent="0" algn="l">
              <a:buNone/>
            </a:pPr>
            <a:r>
              <a:rPr lang="ru-RU" sz="3000" b="1" i="1" dirty="0">
                <a:solidFill>
                  <a:srgbClr val="FFFF00"/>
                </a:solidFill>
                <a:latin typeface="Script MT Bold" panose="03040602040607080904" pitchFamily="66" charset="0"/>
              </a:rPr>
              <a:t> </a:t>
            </a:r>
            <a:r>
              <a:rPr lang="ru-RU" sz="3000" b="1" i="1" dirty="0" smtClean="0">
                <a:solidFill>
                  <a:srgbClr val="FFFF00"/>
                </a:solidFill>
                <a:latin typeface="Script MT Bold" panose="03040602040607080904" pitchFamily="66" charset="0"/>
              </a:rPr>
              <a:t>               </a:t>
            </a:r>
            <a:r>
              <a:rPr lang="en-US" sz="3000" b="1" i="1" dirty="0" smtClean="0">
                <a:solidFill>
                  <a:srgbClr val="FFFF00"/>
                </a:solidFill>
                <a:latin typeface="Script MT Bold" panose="03040602040607080904" pitchFamily="66" charset="0"/>
              </a:rPr>
              <a:t>We are proud….</a:t>
            </a:r>
            <a:r>
              <a:rPr lang="ru-RU" sz="3000" b="1" i="1" dirty="0" smtClean="0">
                <a:solidFill>
                  <a:srgbClr val="FFFF00"/>
                </a:solidFill>
              </a:rPr>
              <a:t> </a:t>
            </a:r>
            <a:r>
              <a:rPr lang="ru-RU" sz="1600" dirty="0" smtClean="0">
                <a:solidFill>
                  <a:srgbClr val="FFFF00"/>
                </a:solidFill>
              </a:rPr>
              <a:t>                                                                              </a:t>
            </a:r>
            <a:r>
              <a:rPr lang="ru-RU" sz="1600" dirty="0" smtClean="0">
                <a:solidFill>
                  <a:srgbClr val="FFFF00"/>
                </a:solidFill>
              </a:rPr>
              <a:t>    </a:t>
            </a:r>
            <a:endParaRPr lang="ru-RU" sz="1600" dirty="0">
              <a:solidFill>
                <a:srgbClr val="FFFF00"/>
              </a:solidFill>
            </a:endParaRPr>
          </a:p>
        </p:txBody>
      </p:sp>
      <p:sp>
        <p:nvSpPr>
          <p:cNvPr id="9" name="Объект 8"/>
          <p:cNvSpPr>
            <a:spLocks noGrp="1"/>
          </p:cNvSpPr>
          <p:nvPr>
            <p:ph sz="half" idx="2"/>
          </p:nvPr>
        </p:nvSpPr>
        <p:spPr>
          <a:xfrm>
            <a:off x="5454243" y="5877272"/>
            <a:ext cx="3403104" cy="709655"/>
          </a:xfrm>
        </p:spPr>
        <p:txBody>
          <a:bodyPr>
            <a:normAutofit fontScale="92500" lnSpcReduction="10000"/>
          </a:bodyPr>
          <a:lstStyle/>
          <a:p>
            <a:pPr marL="0" indent="0">
              <a:buNone/>
            </a:pPr>
            <a:r>
              <a:rPr lang="ru-RU" sz="1600" dirty="0">
                <a:solidFill>
                  <a:srgbClr val="FFFF00"/>
                </a:solidFill>
              </a:rPr>
              <a:t>Подготовила </a:t>
            </a:r>
            <a:r>
              <a:rPr lang="ru-RU" sz="1600" dirty="0" err="1">
                <a:solidFill>
                  <a:srgbClr val="FFFF00"/>
                </a:solidFill>
              </a:rPr>
              <a:t>Таратынова</a:t>
            </a:r>
            <a:r>
              <a:rPr lang="ru-RU" sz="1600" dirty="0">
                <a:solidFill>
                  <a:srgbClr val="FFFF00"/>
                </a:solidFill>
              </a:rPr>
              <a:t> </a:t>
            </a:r>
            <a:r>
              <a:rPr lang="ru-RU" sz="1600" dirty="0" smtClean="0">
                <a:solidFill>
                  <a:srgbClr val="FFFF00"/>
                </a:solidFill>
              </a:rPr>
              <a:t>Валерия                                                                                               Ученица </a:t>
            </a:r>
            <a:r>
              <a:rPr lang="ru-RU" sz="1600" dirty="0">
                <a:solidFill>
                  <a:srgbClr val="FFFF00"/>
                </a:solidFill>
              </a:rPr>
              <a:t>11 «А» </a:t>
            </a:r>
            <a:r>
              <a:rPr lang="ru-RU" sz="1600" dirty="0" smtClean="0">
                <a:solidFill>
                  <a:srgbClr val="FFFF00"/>
                </a:solidFill>
              </a:rPr>
              <a:t>класс                                                                                </a:t>
            </a:r>
            <a:r>
              <a:rPr lang="ru-RU" sz="1600" dirty="0">
                <a:solidFill>
                  <a:srgbClr val="FFFF00"/>
                </a:solidFill>
              </a:rPr>
              <a:t>МБОУ СОШ №5</a:t>
            </a:r>
          </a:p>
          <a:p>
            <a:endParaRPr lang="ru-RU" dirty="0"/>
          </a:p>
        </p:txBody>
      </p:sp>
      <p:pic>
        <p:nvPicPr>
          <p:cNvPr id="5" name="Рисунок 4"/>
          <p:cNvPicPr>
            <a:picLocks noChangeAspect="1"/>
          </p:cNvPicPr>
          <p:nvPr/>
        </p:nvPicPr>
        <p:blipFill rotWithShape="1">
          <a:blip r:embed="rId2"/>
          <a:srcRect l="43" t="560" r="-43" b="-560"/>
          <a:stretch/>
        </p:blipFill>
        <p:spPr>
          <a:xfrm rot="318484">
            <a:off x="4696827" y="1388595"/>
            <a:ext cx="3454132" cy="28587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Рисунок 6"/>
          <p:cNvPicPr>
            <a:picLocks noChangeAspect="1"/>
          </p:cNvPicPr>
          <p:nvPr/>
        </p:nvPicPr>
        <p:blipFill>
          <a:blip r:embed="rId3"/>
          <a:stretch>
            <a:fillRect/>
          </a:stretch>
        </p:blipFill>
        <p:spPr>
          <a:xfrm>
            <a:off x="251520" y="1417638"/>
            <a:ext cx="4049590" cy="2606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1000"/>
                                        <p:tgtEl>
                                          <p:spTgt spid="3">
                                            <p:txEl>
                                              <p:pRg st="1" end="1"/>
                                            </p:txEl>
                                          </p:spTgt>
                                        </p:tgtEl>
                                      </p:cBhvr>
                                    </p:animEffect>
                                    <p:anim calcmode="lin" valueType="num">
                                      <p:cBhvr>
                                        <p:cTn id="3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19256" cy="778098"/>
          </a:xfrm>
        </p:spPr>
        <p:txBody>
          <a:bodyPr>
            <a:normAutofit fontScale="90000"/>
          </a:bodyPr>
          <a:lstStyle/>
          <a:p>
            <a:r>
              <a:rPr lang="en-US" dirty="0" err="1" smtClean="0"/>
              <a:t>Zaitseva</a:t>
            </a:r>
            <a:r>
              <a:rPr lang="en-US" dirty="0" smtClean="0"/>
              <a:t> </a:t>
            </a:r>
            <a:r>
              <a:rPr lang="en-US" dirty="0" err="1" smtClean="0"/>
              <a:t>Gor</a:t>
            </a:r>
            <a:r>
              <a:rPr lang="ru-RU" dirty="0" smtClean="0"/>
              <a:t>а</a:t>
            </a:r>
            <a:br>
              <a:rPr lang="ru-RU" dirty="0" smtClean="0"/>
            </a:br>
            <a:r>
              <a:rPr lang="ru-RU" dirty="0" smtClean="0"/>
              <a:t>Зайцева гора </a:t>
            </a:r>
            <a:endParaRPr lang="ru-RU" dirty="0"/>
          </a:p>
        </p:txBody>
      </p:sp>
      <p:sp>
        <p:nvSpPr>
          <p:cNvPr id="3" name="Содержимое 2"/>
          <p:cNvSpPr>
            <a:spLocks noGrp="1"/>
          </p:cNvSpPr>
          <p:nvPr>
            <p:ph sz="half" idx="1"/>
          </p:nvPr>
        </p:nvSpPr>
        <p:spPr>
          <a:xfrm>
            <a:off x="26778" y="1196753"/>
            <a:ext cx="4905262" cy="2952328"/>
          </a:xfrm>
        </p:spPr>
        <p:txBody>
          <a:bodyPr>
            <a:normAutofit fontScale="92500" lnSpcReduction="10000"/>
          </a:bodyPr>
          <a:lstStyle/>
          <a:p>
            <a:r>
              <a:rPr lang="en-US" sz="1800" dirty="0">
                <a:solidFill>
                  <a:srgbClr val="FFFF00"/>
                </a:solidFill>
              </a:rPr>
              <a:t> </a:t>
            </a:r>
            <a:r>
              <a:rPr lang="en-US" sz="1800" dirty="0" err="1">
                <a:solidFill>
                  <a:srgbClr val="FFFF00"/>
                </a:solidFill>
              </a:rPr>
              <a:t>Zaitseva</a:t>
            </a:r>
            <a:r>
              <a:rPr lang="en-US" sz="1800" dirty="0">
                <a:solidFill>
                  <a:srgbClr val="FFFF00"/>
                </a:solidFill>
              </a:rPr>
              <a:t> Gora is an important military strategic point, which stands on the way to Moscow. The height  of the 269,B - so indicated </a:t>
            </a:r>
            <a:r>
              <a:rPr lang="en-US" sz="1800" dirty="0" err="1">
                <a:solidFill>
                  <a:srgbClr val="FFFF00"/>
                </a:solidFill>
              </a:rPr>
              <a:t>Zaitseva</a:t>
            </a:r>
            <a:r>
              <a:rPr lang="en-US" sz="1800" dirty="0">
                <a:solidFill>
                  <a:srgbClr val="FFFF00"/>
                </a:solidFill>
              </a:rPr>
              <a:t> Gora in military orders and on field maps, was dominant over all the main area.</a:t>
            </a:r>
          </a:p>
          <a:p>
            <a:r>
              <a:rPr lang="en-US" sz="1800" dirty="0">
                <a:solidFill>
                  <a:srgbClr val="FFFF00"/>
                </a:solidFill>
              </a:rPr>
              <a:t>   From </a:t>
            </a:r>
            <a:r>
              <a:rPr lang="en-US" sz="1800" dirty="0" err="1">
                <a:solidFill>
                  <a:srgbClr val="FFFF00"/>
                </a:solidFill>
              </a:rPr>
              <a:t>Zaytseva</a:t>
            </a:r>
            <a:r>
              <a:rPr lang="en-US" sz="1800" dirty="0">
                <a:solidFill>
                  <a:srgbClr val="FFFF00"/>
                </a:solidFill>
              </a:rPr>
              <a:t> Gora, the surrounding area was visible for 10-15 km and for the Germans it was a strategic importance of this height. They have concentrated all their forces here</a:t>
            </a:r>
            <a:r>
              <a:rPr lang="en-US" sz="1800" dirty="0" smtClean="0">
                <a:solidFill>
                  <a:srgbClr val="FFFF00"/>
                </a:solidFill>
              </a:rPr>
              <a:t>.</a:t>
            </a:r>
            <a:endParaRPr lang="ru-RU" sz="1800" dirty="0" smtClean="0">
              <a:solidFill>
                <a:srgbClr val="FFFF00"/>
              </a:solidFill>
            </a:endParaRPr>
          </a:p>
        </p:txBody>
      </p:sp>
      <p:sp>
        <p:nvSpPr>
          <p:cNvPr id="4" name="Объект 3"/>
          <p:cNvSpPr>
            <a:spLocks noGrp="1"/>
          </p:cNvSpPr>
          <p:nvPr>
            <p:ph sz="half" idx="2"/>
          </p:nvPr>
        </p:nvSpPr>
        <p:spPr>
          <a:xfrm>
            <a:off x="4644008" y="3608580"/>
            <a:ext cx="4576530" cy="3168352"/>
          </a:xfrm>
        </p:spPr>
        <p:txBody>
          <a:bodyPr>
            <a:normAutofit fontScale="92500" lnSpcReduction="10000"/>
          </a:bodyPr>
          <a:lstStyle/>
          <a:p>
            <a:r>
              <a:rPr lang="ru-RU" sz="1800" dirty="0">
                <a:solidFill>
                  <a:srgbClr val="FFFF00"/>
                </a:solidFill>
              </a:rPr>
              <a:t> Зайцева гора - это важный военно-стратегический пункт, который стоит на пути к Москве. Высота 269, Б-так обозначена Зайцева гора в военных приказах и на полевых картах, была господствующей над всем основным районом.</a:t>
            </a:r>
          </a:p>
          <a:p>
            <a:r>
              <a:rPr lang="ru-RU" sz="1800" dirty="0">
                <a:solidFill>
                  <a:srgbClr val="FFFF00"/>
                </a:solidFill>
              </a:rPr>
              <a:t>     С Зайцевой горы были видны окрестности на 10-15 км и для немцев это было стратегическое важное значение этой высоты. Они сосредоточили все силы именно сюда. </a:t>
            </a:r>
          </a:p>
          <a:p>
            <a:endParaRPr lang="ru-RU" dirty="0"/>
          </a:p>
        </p:txBody>
      </p:sp>
      <p:pic>
        <p:nvPicPr>
          <p:cNvPr id="5" name="Рисунок 4"/>
          <p:cNvPicPr>
            <a:picLocks noChangeAspect="1"/>
          </p:cNvPicPr>
          <p:nvPr/>
        </p:nvPicPr>
        <p:blipFill>
          <a:blip r:embed="rId2"/>
          <a:stretch>
            <a:fillRect/>
          </a:stretch>
        </p:blipFill>
        <p:spPr>
          <a:xfrm rot="21362220">
            <a:off x="1868492" y="3996068"/>
            <a:ext cx="2942942" cy="2610281"/>
          </a:xfrm>
          <a:prstGeom prst="rect">
            <a:avLst/>
          </a:prstGeom>
          <a:ln>
            <a:noFill/>
          </a:ln>
          <a:effectLst>
            <a:softEdge rad="112500"/>
          </a:effectLst>
        </p:spPr>
      </p:pic>
      <p:pic>
        <p:nvPicPr>
          <p:cNvPr id="6" name="Рисунок 5"/>
          <p:cNvPicPr>
            <a:picLocks noChangeAspect="1"/>
          </p:cNvPicPr>
          <p:nvPr/>
        </p:nvPicPr>
        <p:blipFill>
          <a:blip r:embed="rId3"/>
          <a:stretch>
            <a:fillRect/>
          </a:stretch>
        </p:blipFill>
        <p:spPr>
          <a:xfrm>
            <a:off x="5292080" y="1196753"/>
            <a:ext cx="2868008" cy="2150274"/>
          </a:xfrm>
          <a:prstGeom prst="rect">
            <a:avLst/>
          </a:prstGeom>
          <a:ln>
            <a:noFill/>
          </a:ln>
          <a:effectLst>
            <a:softEdge rad="11250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down)">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0" y="272619"/>
            <a:ext cx="4752528" cy="4176464"/>
          </a:xfrm>
        </p:spPr>
        <p:txBody>
          <a:bodyPr>
            <a:noAutofit/>
          </a:bodyPr>
          <a:lstStyle/>
          <a:p>
            <a:r>
              <a:rPr lang="en-US" sz="1600" dirty="0">
                <a:solidFill>
                  <a:srgbClr val="FFFF00"/>
                </a:solidFill>
              </a:rPr>
              <a:t>There have been fierce fighting for 13 months. The fighting began here on </a:t>
            </a:r>
            <a:r>
              <a:rPr lang="en-US" sz="1600" dirty="0" err="1">
                <a:solidFill>
                  <a:srgbClr val="FFFF00"/>
                </a:solidFill>
              </a:rPr>
              <a:t>Marhc</a:t>
            </a:r>
            <a:r>
              <a:rPr lang="en-US" sz="1600" dirty="0">
                <a:solidFill>
                  <a:srgbClr val="FFFF00"/>
                </a:solidFill>
              </a:rPr>
              <a:t> 26, 1942 and continued until 28, 1943. The food was very scarce. Our soldiers and commanders received 1 cracker and a packet of soup concentrate per day, they had to use the meat of killed horses, rye and other edible products found in the cellars of the burned villages for food. Despite hunger, fatigue, injuries and the death of comrades, the soldiers went on the attack day after day. The losses where terrible on both sides. Our losses amounted to 50 to 70% of the personnel. </a:t>
            </a:r>
            <a:endParaRPr lang="ru-RU" sz="1600" dirty="0">
              <a:solidFill>
                <a:srgbClr val="FFFF00"/>
              </a:solidFill>
            </a:endParaRPr>
          </a:p>
        </p:txBody>
      </p:sp>
      <p:sp>
        <p:nvSpPr>
          <p:cNvPr id="4" name="Объект 3"/>
          <p:cNvSpPr>
            <a:spLocks noGrp="1"/>
          </p:cNvSpPr>
          <p:nvPr>
            <p:ph sz="half" idx="2"/>
          </p:nvPr>
        </p:nvSpPr>
        <p:spPr>
          <a:xfrm>
            <a:off x="4703012" y="2897561"/>
            <a:ext cx="4427983" cy="3960439"/>
          </a:xfrm>
        </p:spPr>
        <p:txBody>
          <a:bodyPr>
            <a:noAutofit/>
          </a:bodyPr>
          <a:lstStyle/>
          <a:p>
            <a:r>
              <a:rPr lang="ru-RU" sz="1600" dirty="0">
                <a:solidFill>
                  <a:srgbClr val="FFFF00"/>
                </a:solidFill>
              </a:rPr>
              <a:t> Вот уже 13 месяцев идут ожесточенные бои. Боевые действия здесь начались 26 марта 1942 года и продолжались до 28 марта 1943 года. Еды было очень мало. Наши солдаты и командиры получали по 1 сухарю и пачке супового концентрата в день, им приходилось использовать мясо убитых лошадей, рожь и другие съедобные продукты, найденные в подвалах сожженных деревень. Несмотря на голод, усталость, ранения и гибель товарищей, солдаты шли в атаку день за днем. Потери были ужасны с обеих сторон. Наши потери составили от 50 до 70% личного состава.</a:t>
            </a:r>
          </a:p>
        </p:txBody>
      </p:sp>
      <p:pic>
        <p:nvPicPr>
          <p:cNvPr id="5" name="Рисунок 4"/>
          <p:cNvPicPr>
            <a:picLocks noChangeAspect="1"/>
          </p:cNvPicPr>
          <p:nvPr/>
        </p:nvPicPr>
        <p:blipFill>
          <a:blip r:embed="rId2"/>
          <a:stretch>
            <a:fillRect/>
          </a:stretch>
        </p:blipFill>
        <p:spPr>
          <a:xfrm>
            <a:off x="5296129" y="368574"/>
            <a:ext cx="3227851" cy="2420888"/>
          </a:xfrm>
          <a:prstGeom prst="rect">
            <a:avLst/>
          </a:prstGeom>
          <a:ln>
            <a:noFill/>
          </a:ln>
          <a:effectLst>
            <a:softEdge rad="112500"/>
          </a:effectLst>
        </p:spPr>
      </p:pic>
    </p:spTree>
    <p:extLst>
      <p:ext uri="{BB962C8B-B14F-4D97-AF65-F5344CB8AC3E}">
        <p14:creationId xmlns:p14="http://schemas.microsoft.com/office/powerpoint/2010/main" val="6287445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323528" y="332657"/>
            <a:ext cx="4320480" cy="3312368"/>
          </a:xfrm>
        </p:spPr>
        <p:txBody>
          <a:bodyPr>
            <a:normAutofit lnSpcReduction="10000"/>
          </a:bodyPr>
          <a:lstStyle/>
          <a:p>
            <a:r>
              <a:rPr lang="en-US" sz="1800" dirty="0">
                <a:solidFill>
                  <a:srgbClr val="FFFF00"/>
                </a:solidFill>
              </a:rPr>
              <a:t> In September of the 42 year, the command of the 50h Army </a:t>
            </a:r>
            <a:r>
              <a:rPr lang="en-US" sz="1800" dirty="0" err="1">
                <a:solidFill>
                  <a:srgbClr val="FFFF00"/>
                </a:solidFill>
              </a:rPr>
              <a:t>desided</a:t>
            </a:r>
            <a:r>
              <a:rPr lang="en-US" sz="1800" dirty="0">
                <a:solidFill>
                  <a:srgbClr val="FFFF00"/>
                </a:solidFill>
              </a:rPr>
              <a:t> to </a:t>
            </a:r>
            <a:r>
              <a:rPr lang="en-US" sz="1800" dirty="0" err="1">
                <a:solidFill>
                  <a:srgbClr val="FFFF00"/>
                </a:solidFill>
              </a:rPr>
              <a:t>to</a:t>
            </a:r>
            <a:r>
              <a:rPr lang="en-US" sz="1800" dirty="0">
                <a:solidFill>
                  <a:srgbClr val="FFFF00"/>
                </a:solidFill>
              </a:rPr>
              <a:t> make a tunnel and lay a charge of huge power. 43 people, including miners, carpenters, entered the sapper team. The team dug the tunnel secretly for 40 nights. 25 tons of explosives were put into the mine.  As a result of the </a:t>
            </a:r>
            <a:r>
              <a:rPr lang="en-US" sz="1800" dirty="0" err="1">
                <a:solidFill>
                  <a:srgbClr val="FFFF00"/>
                </a:solidFill>
              </a:rPr>
              <a:t>explosios</a:t>
            </a:r>
            <a:r>
              <a:rPr lang="en-US" sz="1800" dirty="0">
                <a:solidFill>
                  <a:srgbClr val="FFFF00"/>
                </a:solidFill>
              </a:rPr>
              <a:t>, the troops of the 50th Army were able to rise to the height, however, for a short time.</a:t>
            </a:r>
            <a:endParaRPr lang="ru-RU" sz="1800" dirty="0">
              <a:solidFill>
                <a:srgbClr val="FFFF00"/>
              </a:solidFill>
            </a:endParaRPr>
          </a:p>
        </p:txBody>
      </p:sp>
      <p:sp>
        <p:nvSpPr>
          <p:cNvPr id="4" name="Объект 3"/>
          <p:cNvSpPr>
            <a:spLocks noGrp="1"/>
          </p:cNvSpPr>
          <p:nvPr>
            <p:ph sz="half" idx="2"/>
          </p:nvPr>
        </p:nvSpPr>
        <p:spPr>
          <a:xfrm>
            <a:off x="4644008" y="3487329"/>
            <a:ext cx="4392488" cy="3168352"/>
          </a:xfrm>
        </p:spPr>
        <p:txBody>
          <a:bodyPr>
            <a:normAutofit lnSpcReduction="10000"/>
          </a:bodyPr>
          <a:lstStyle/>
          <a:p>
            <a:r>
              <a:rPr lang="ru-RU" sz="1800" dirty="0">
                <a:solidFill>
                  <a:srgbClr val="FFFF00"/>
                </a:solidFill>
              </a:rPr>
              <a:t>В сентябре 42-го года командование 50-й армии решило сделать туннель и заложить заряд огромной мощности. В саперную бригаду вошли 43 человека, в том числе шахтеры, плотники. Команда тайно рыла туннель в течение 40 ночей. В шахту было заложено 25 тонн взрывчатки. В результате взрывов войска 50-й армии смогли подняться на высоту, правда, ненадолго.</a:t>
            </a:r>
          </a:p>
        </p:txBody>
      </p:sp>
      <p:pic>
        <p:nvPicPr>
          <p:cNvPr id="6" name="Рисунок 5"/>
          <p:cNvPicPr>
            <a:picLocks noChangeAspect="1"/>
          </p:cNvPicPr>
          <p:nvPr/>
        </p:nvPicPr>
        <p:blipFill rotWithShape="1">
          <a:blip r:embed="rId2"/>
          <a:srcRect l="-155" t="38462" r="309" b="-398"/>
          <a:stretch/>
        </p:blipFill>
        <p:spPr>
          <a:xfrm>
            <a:off x="4590256" y="716269"/>
            <a:ext cx="4499992" cy="2496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rotWithShape="1">
          <a:blip r:embed="rId3"/>
          <a:srcRect l="7116" t="1380" r="7494" b="-1380"/>
          <a:stretch/>
        </p:blipFill>
        <p:spPr>
          <a:xfrm>
            <a:off x="1619672" y="3598620"/>
            <a:ext cx="3168352" cy="2087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849656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0" y="260648"/>
            <a:ext cx="4968552" cy="3168352"/>
          </a:xfrm>
        </p:spPr>
        <p:txBody>
          <a:bodyPr>
            <a:noAutofit/>
          </a:bodyPr>
          <a:lstStyle/>
          <a:p>
            <a:r>
              <a:rPr lang="en-US" sz="1600" dirty="0">
                <a:solidFill>
                  <a:srgbClr val="FFFF00"/>
                </a:solidFill>
              </a:rPr>
              <a:t> In 1943, when </a:t>
            </a:r>
            <a:r>
              <a:rPr lang="en-US" sz="1600" dirty="0" err="1">
                <a:solidFill>
                  <a:srgbClr val="FFFF00"/>
                </a:solidFill>
              </a:rPr>
              <a:t>Zaitseva</a:t>
            </a:r>
            <a:r>
              <a:rPr lang="en-US" sz="1600" dirty="0">
                <a:solidFill>
                  <a:srgbClr val="FFFF00"/>
                </a:solidFill>
              </a:rPr>
              <a:t> Gora was liberated  from German occupation, it was decided to bury the soldiers of the 50th Army in the mass grave. On November 15, 1959, a monument was erected on the mass grave in honor of the soldiers who died in the battels for the liberation of </a:t>
            </a:r>
            <a:r>
              <a:rPr lang="en-US" sz="1600" dirty="0" err="1">
                <a:solidFill>
                  <a:srgbClr val="FFFF00"/>
                </a:solidFill>
              </a:rPr>
              <a:t>Zaitseva</a:t>
            </a:r>
            <a:r>
              <a:rPr lang="en-US" sz="1600" dirty="0">
                <a:solidFill>
                  <a:srgbClr val="FFFF00"/>
                </a:solidFill>
              </a:rPr>
              <a:t> Gora. The Military History Museum was opened on May 9,1972. Here you can see the personal things of the participants of the battels for the Warsaw highway, awards, documents, photographs, weapons, front-line letters and much more. </a:t>
            </a:r>
            <a:endParaRPr lang="ru-RU" sz="1600" dirty="0">
              <a:solidFill>
                <a:srgbClr val="FFFF00"/>
              </a:solidFill>
            </a:endParaRPr>
          </a:p>
        </p:txBody>
      </p:sp>
      <p:sp>
        <p:nvSpPr>
          <p:cNvPr id="4" name="Объект 3"/>
          <p:cNvSpPr>
            <a:spLocks noGrp="1"/>
          </p:cNvSpPr>
          <p:nvPr>
            <p:ph sz="half" idx="2"/>
          </p:nvPr>
        </p:nvSpPr>
        <p:spPr>
          <a:xfrm>
            <a:off x="4347402" y="3212976"/>
            <a:ext cx="4806208" cy="3384376"/>
          </a:xfrm>
        </p:spPr>
        <p:txBody>
          <a:bodyPr>
            <a:noAutofit/>
          </a:bodyPr>
          <a:lstStyle/>
          <a:p>
            <a:r>
              <a:rPr lang="ru-RU" sz="1600" dirty="0">
                <a:solidFill>
                  <a:srgbClr val="FFFF00"/>
                </a:solidFill>
              </a:rPr>
              <a:t> В 1943 году, когда Зайцева гора была освобождена от немецкой оккупации, было принято решение похоронить солдат 50-й армии в братской могиле. 15 ноября 1959 года на братской могиле был установлен памятник в честь воинов, погибших в боях за освобождение Зайцевой Горы. Военно-исторический музей был открыт 9 мая 1972 года. Здесь можно увидеть личные вещи участников боев за Варшавское шоссе, награды, документы, фотографии, оружие, фронтовые письма и многое другое. </a:t>
            </a:r>
          </a:p>
        </p:txBody>
      </p:sp>
      <p:pic>
        <p:nvPicPr>
          <p:cNvPr id="5" name="Рисунок 4"/>
          <p:cNvPicPr>
            <a:picLocks noChangeAspect="1"/>
          </p:cNvPicPr>
          <p:nvPr/>
        </p:nvPicPr>
        <p:blipFill>
          <a:blip r:embed="rId2"/>
          <a:stretch>
            <a:fillRect/>
          </a:stretch>
        </p:blipFill>
        <p:spPr>
          <a:xfrm>
            <a:off x="5220072" y="271474"/>
            <a:ext cx="3528392" cy="2646294"/>
          </a:xfrm>
          <a:prstGeom prst="rect">
            <a:avLst/>
          </a:prstGeom>
          <a:ln>
            <a:noFill/>
          </a:ln>
          <a:effectLst>
            <a:softEdge rad="112500"/>
          </a:effectLst>
        </p:spPr>
      </p:pic>
      <p:pic>
        <p:nvPicPr>
          <p:cNvPr id="6" name="Рисунок 5"/>
          <p:cNvPicPr>
            <a:picLocks noChangeAspect="1"/>
          </p:cNvPicPr>
          <p:nvPr/>
        </p:nvPicPr>
        <p:blipFill>
          <a:blip r:embed="rId3"/>
          <a:stretch>
            <a:fillRect/>
          </a:stretch>
        </p:blipFill>
        <p:spPr>
          <a:xfrm>
            <a:off x="1475656" y="3212976"/>
            <a:ext cx="3019986" cy="2261750"/>
          </a:xfrm>
          <a:prstGeom prst="rect">
            <a:avLst/>
          </a:prstGeom>
          <a:ln>
            <a:noFill/>
          </a:ln>
          <a:effectLst>
            <a:softEdge rad="112500"/>
          </a:effectLst>
        </p:spPr>
      </p:pic>
    </p:spTree>
    <p:extLst>
      <p:ext uri="{BB962C8B-B14F-4D97-AF65-F5344CB8AC3E}">
        <p14:creationId xmlns:p14="http://schemas.microsoft.com/office/powerpoint/2010/main" val="31172564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51520" y="253752"/>
            <a:ext cx="4191000" cy="2692896"/>
          </a:xfrm>
        </p:spPr>
        <p:txBody>
          <a:bodyPr>
            <a:normAutofit/>
          </a:bodyPr>
          <a:lstStyle/>
          <a:p>
            <a:r>
              <a:rPr lang="en-US" sz="1800" dirty="0">
                <a:solidFill>
                  <a:srgbClr val="FFFF00"/>
                </a:solidFill>
              </a:rPr>
              <a:t>On April 24, 2014, the settlements of </a:t>
            </a:r>
            <a:r>
              <a:rPr lang="en-US" sz="1800" dirty="0" err="1">
                <a:solidFill>
                  <a:srgbClr val="FFFF00"/>
                </a:solidFill>
              </a:rPr>
              <a:t>Zaitseva</a:t>
            </a:r>
            <a:r>
              <a:rPr lang="en-US" sz="1800" dirty="0">
                <a:solidFill>
                  <a:srgbClr val="FFFF00"/>
                </a:solidFill>
              </a:rPr>
              <a:t> Gora and </a:t>
            </a:r>
            <a:r>
              <a:rPr lang="en-US" sz="1800" dirty="0" err="1">
                <a:solidFill>
                  <a:srgbClr val="FFFF00"/>
                </a:solidFill>
              </a:rPr>
              <a:t>Tsvetovka</a:t>
            </a:r>
            <a:r>
              <a:rPr lang="en-US" sz="1800" dirty="0">
                <a:solidFill>
                  <a:srgbClr val="FFFF00"/>
                </a:solidFill>
              </a:rPr>
              <a:t> were awarded the honorary title "Frontier of Military Valor" for the courage, resilience and mass heroism shown by the defenders of the Fatherland in the battles that took place in the Kaluga Region.</a:t>
            </a:r>
          </a:p>
          <a:p>
            <a:endParaRPr lang="ru-RU" sz="1800" dirty="0">
              <a:solidFill>
                <a:srgbClr val="FFFF00"/>
              </a:solidFill>
            </a:endParaRPr>
          </a:p>
        </p:txBody>
      </p:sp>
      <p:sp>
        <p:nvSpPr>
          <p:cNvPr id="4" name="Объект 3"/>
          <p:cNvSpPr>
            <a:spLocks noGrp="1"/>
          </p:cNvSpPr>
          <p:nvPr>
            <p:ph sz="half" idx="2"/>
          </p:nvPr>
        </p:nvSpPr>
        <p:spPr>
          <a:xfrm>
            <a:off x="4572000" y="3429000"/>
            <a:ext cx="4244280" cy="2692896"/>
          </a:xfrm>
        </p:spPr>
        <p:txBody>
          <a:bodyPr>
            <a:normAutofit/>
          </a:bodyPr>
          <a:lstStyle/>
          <a:p>
            <a:r>
              <a:rPr lang="ru-RU" sz="1800" dirty="0">
                <a:solidFill>
                  <a:srgbClr val="FFFF00"/>
                </a:solidFill>
              </a:rPr>
              <a:t>24 апреля 2014 года населенным пунктам Зайцева гора и </a:t>
            </a:r>
            <a:r>
              <a:rPr lang="ru-RU" sz="1800" dirty="0" err="1">
                <a:solidFill>
                  <a:srgbClr val="FFFF00"/>
                </a:solidFill>
              </a:rPr>
              <a:t>Цветовка</a:t>
            </a:r>
            <a:r>
              <a:rPr lang="ru-RU" sz="1800" dirty="0">
                <a:solidFill>
                  <a:srgbClr val="FFFF00"/>
                </a:solidFill>
              </a:rPr>
              <a:t> было присвоено почетное звание "Рубеж воинской доблести" за мужество, стойкость и массовый героизм, проявленные защитниками Отечества в боях, проходивших в Калужской области.</a:t>
            </a:r>
          </a:p>
          <a:p>
            <a:endParaRPr lang="ru-RU" sz="1800" dirty="0">
              <a:solidFill>
                <a:srgbClr val="FFFF00"/>
              </a:solidFill>
            </a:endParaRPr>
          </a:p>
        </p:txBody>
      </p:sp>
      <p:pic>
        <p:nvPicPr>
          <p:cNvPr id="5" name="Рисунок 4"/>
          <p:cNvPicPr>
            <a:picLocks noChangeAspect="1"/>
          </p:cNvPicPr>
          <p:nvPr/>
        </p:nvPicPr>
        <p:blipFill rotWithShape="1">
          <a:blip r:embed="rId2"/>
          <a:srcRect l="36299" t="28126" r="38931" b="32857"/>
          <a:stretch/>
        </p:blipFill>
        <p:spPr>
          <a:xfrm>
            <a:off x="5076056" y="267850"/>
            <a:ext cx="3168352" cy="30099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p:cNvPicPr>
            <a:picLocks noChangeAspect="1"/>
          </p:cNvPicPr>
          <p:nvPr/>
        </p:nvPicPr>
        <p:blipFill>
          <a:blip r:embed="rId3"/>
          <a:stretch>
            <a:fillRect/>
          </a:stretch>
        </p:blipFill>
        <p:spPr>
          <a:xfrm>
            <a:off x="1480565" y="2895469"/>
            <a:ext cx="3097027" cy="2174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161704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en-US" sz="4000" dirty="0" smtClean="0">
                <a:latin typeface="Script MT Bold" panose="03040602040607080904" pitchFamily="66" charset="0"/>
              </a:rPr>
              <a:t>The Immortal Regiment: </a:t>
            </a:r>
            <a:br>
              <a:rPr lang="en-US" sz="4000" dirty="0" smtClean="0">
                <a:latin typeface="Script MT Bold" panose="03040602040607080904" pitchFamily="66" charset="0"/>
              </a:rPr>
            </a:br>
            <a:r>
              <a:rPr lang="en-US" sz="4000" dirty="0" smtClean="0">
                <a:latin typeface="Script MT Bold" panose="03040602040607080904" pitchFamily="66" charset="0"/>
              </a:rPr>
              <a:t>the pride and memory of Russia  </a:t>
            </a:r>
            <a:endParaRPr lang="ru-RU" sz="4000" dirty="0"/>
          </a:p>
        </p:txBody>
      </p:sp>
      <p:pic>
        <p:nvPicPr>
          <p:cNvPr id="5" name="Рисунок 4"/>
          <p:cNvPicPr>
            <a:picLocks noChangeAspect="1"/>
          </p:cNvPicPr>
          <p:nvPr/>
        </p:nvPicPr>
        <p:blipFill>
          <a:blip r:embed="rId2"/>
          <a:stretch>
            <a:fillRect/>
          </a:stretch>
        </p:blipFill>
        <p:spPr>
          <a:xfrm>
            <a:off x="4788024" y="3933056"/>
            <a:ext cx="4143400" cy="2762266"/>
          </a:xfrm>
          <a:prstGeom prst="rect">
            <a:avLst/>
          </a:prstGeom>
        </p:spPr>
      </p:pic>
      <p:pic>
        <p:nvPicPr>
          <p:cNvPr id="6" name="Рисунок 5"/>
          <p:cNvPicPr>
            <a:picLocks noChangeAspect="1"/>
          </p:cNvPicPr>
          <p:nvPr/>
        </p:nvPicPr>
        <p:blipFill>
          <a:blip r:embed="rId3"/>
          <a:stretch>
            <a:fillRect/>
          </a:stretch>
        </p:blipFill>
        <p:spPr>
          <a:xfrm>
            <a:off x="656750" y="1700808"/>
            <a:ext cx="4104456" cy="2737640"/>
          </a:xfrm>
          <a:prstGeom prst="rect">
            <a:avLst/>
          </a:prstGeom>
        </p:spPr>
      </p:pic>
      <p:pic>
        <p:nvPicPr>
          <p:cNvPr id="7" name="Рисунок 6"/>
          <p:cNvPicPr>
            <a:picLocks noChangeAspect="1"/>
          </p:cNvPicPr>
          <p:nvPr/>
        </p:nvPicPr>
        <p:blipFill>
          <a:blip r:embed="rId4"/>
          <a:stretch>
            <a:fillRect/>
          </a:stretch>
        </p:blipFill>
        <p:spPr>
          <a:xfrm>
            <a:off x="5148064" y="1644845"/>
            <a:ext cx="3096344" cy="2061004"/>
          </a:xfrm>
          <a:prstGeom prst="rect">
            <a:avLst/>
          </a:prstGeom>
        </p:spPr>
      </p:pic>
    </p:spTree>
    <p:extLst>
      <p:ext uri="{BB962C8B-B14F-4D97-AF65-F5344CB8AC3E}">
        <p14:creationId xmlns:p14="http://schemas.microsoft.com/office/powerpoint/2010/main" val="8030802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9_23feb_2010_30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22CA641-D919-405E-9B48-AEFCD0F3CB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Шаблон оформления к 23 февраля сo звездой и георгиевской лентой</Template>
  <TotalTime>208</TotalTime>
  <Words>812</Words>
  <Application>Microsoft Office PowerPoint</Application>
  <PresentationFormat>Экран (4:3)</PresentationFormat>
  <Paragraphs>18</Paragraphs>
  <Slides>7</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7</vt:i4>
      </vt:variant>
    </vt:vector>
  </HeadingPairs>
  <TitlesOfParts>
    <vt:vector size="13" baseType="lpstr">
      <vt:lpstr>Arial</vt:lpstr>
      <vt:lpstr>Calibri</vt:lpstr>
      <vt:lpstr>Script MT Bold</vt:lpstr>
      <vt:lpstr>Segoe</vt:lpstr>
      <vt:lpstr>Segoe Light</vt:lpstr>
      <vt:lpstr>9_23feb_2010_3011</vt:lpstr>
      <vt:lpstr>Victory 75</vt:lpstr>
      <vt:lpstr>Zaitseva Gorа Зайцева гора </vt:lpstr>
      <vt:lpstr>Презентация PowerPoint</vt:lpstr>
      <vt:lpstr>Презентация PowerPoint</vt:lpstr>
      <vt:lpstr>Презентация PowerPoint</vt:lpstr>
      <vt:lpstr>Презентация PowerPoint</vt:lpstr>
      <vt:lpstr>The Immortal Regiment:  the pride and memory of Russia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Шаблон оформления</dc:subject>
  <dc:creator>User</dc:creator>
  <cp:keywords/>
  <dc:description>Корпорация Майкрософт
Шаблон оформления</dc:description>
  <cp:lastModifiedBy>User</cp:lastModifiedBy>
  <cp:revision>12</cp:revision>
  <dcterms:created xsi:type="dcterms:W3CDTF">2020-04-29T06:08:37Z</dcterms:created>
  <dcterms:modified xsi:type="dcterms:W3CDTF">2020-04-29T09:37:06Z</dcterms:modified>
  <cp:category>Шаблон оформления</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TC103899639990</vt:lpwstr>
  </property>
</Properties>
</file>