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330709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202289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791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852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2547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1215446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2971805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50104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131706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553930E-6542-4B07-B466-106075ABF36A}" type="datetimeFigureOut">
              <a:rPr lang="ru-RU" smtClean="0"/>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5472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553930E-6542-4B07-B466-106075ABF36A}"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338945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553930E-6542-4B07-B466-106075ABF36A}" type="datetimeFigureOut">
              <a:rPr lang="ru-RU" smtClean="0"/>
              <a:t>03.05.2020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212659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553930E-6542-4B07-B466-106075ABF36A}" type="datetimeFigureOut">
              <a:rPr lang="ru-RU" smtClean="0"/>
              <a:t>03.05.2020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362545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3930E-6542-4B07-B466-106075ABF36A}" type="datetimeFigureOut">
              <a:rPr lang="ru-RU" smtClean="0"/>
              <a:t>03.05.2020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148609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553930E-6542-4B07-B466-106075ABF36A}" type="datetimeFigureOut">
              <a:rPr lang="ru-RU" smtClean="0"/>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379C29-D96F-4BB5-9026-ED7DF88F0108}" type="slidenum">
              <a:rPr lang="ru-RU" smtClean="0"/>
              <a:t>‹#›</a:t>
            </a:fld>
            <a:endParaRPr lang="ru-RU"/>
          </a:p>
        </p:txBody>
      </p:sp>
    </p:spTree>
    <p:extLst>
      <p:ext uri="{BB962C8B-B14F-4D97-AF65-F5344CB8AC3E}">
        <p14:creationId xmlns:p14="http://schemas.microsoft.com/office/powerpoint/2010/main" val="206474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0379C29-D96F-4BB5-9026-ED7DF88F0108}" type="slidenum">
              <a:rPr lang="ru-RU" smtClean="0"/>
              <a:t>‹#›</a:t>
            </a:fld>
            <a:endParaRPr lang="ru-RU"/>
          </a:p>
        </p:txBody>
      </p:sp>
      <p:sp>
        <p:nvSpPr>
          <p:cNvPr id="5" name="Date Placeholder 4"/>
          <p:cNvSpPr>
            <a:spLocks noGrp="1"/>
          </p:cNvSpPr>
          <p:nvPr>
            <p:ph type="dt" sz="half" idx="10"/>
          </p:nvPr>
        </p:nvSpPr>
        <p:spPr/>
        <p:txBody>
          <a:bodyPr/>
          <a:lstStyle/>
          <a:p>
            <a:fld id="{9553930E-6542-4B07-B466-106075ABF36A}" type="datetimeFigureOut">
              <a:rPr lang="ru-RU" smtClean="0"/>
              <a:t>03.05.2020</a:t>
            </a:fld>
            <a:endParaRPr lang="ru-RU"/>
          </a:p>
        </p:txBody>
      </p:sp>
    </p:spTree>
    <p:extLst>
      <p:ext uri="{BB962C8B-B14F-4D97-AF65-F5344CB8AC3E}">
        <p14:creationId xmlns:p14="http://schemas.microsoft.com/office/powerpoint/2010/main" val="332334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53930E-6542-4B07-B466-106075ABF36A}" type="datetimeFigureOut">
              <a:rPr lang="ru-RU" smtClean="0"/>
              <a:t>03.05.2020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379C29-D96F-4BB5-9026-ED7DF88F0108}" type="slidenum">
              <a:rPr lang="ru-RU" smtClean="0"/>
              <a:t>‹#›</a:t>
            </a:fld>
            <a:endParaRPr lang="ru-RU"/>
          </a:p>
        </p:txBody>
      </p:sp>
    </p:spTree>
    <p:extLst>
      <p:ext uri="{BB962C8B-B14F-4D97-AF65-F5344CB8AC3E}">
        <p14:creationId xmlns:p14="http://schemas.microsoft.com/office/powerpoint/2010/main" val="359497881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B7DA690-B3D6-4C97-AE10-EEF405F94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a:extLst>
              <a:ext uri="{FF2B5EF4-FFF2-40B4-BE49-F238E27FC236}">
                <a16:creationId xmlns:a16="http://schemas.microsoft.com/office/drawing/2014/main" id="{A6788605-D9CA-4709-8252-A2AF0FC3E4CB}"/>
              </a:ext>
            </a:extLst>
          </p:cNvPr>
          <p:cNvSpPr>
            <a:spLocks noGrp="1"/>
          </p:cNvSpPr>
          <p:nvPr>
            <p:ph type="title"/>
          </p:nvPr>
        </p:nvSpPr>
        <p:spPr>
          <a:xfrm>
            <a:off x="0" y="281216"/>
            <a:ext cx="3693330" cy="1231046"/>
          </a:xfrm>
        </p:spPr>
        <p:txBody>
          <a:bodyPr>
            <a:normAutofit/>
          </a:bodyPr>
          <a:lstStyle/>
          <a:p>
            <a:r>
              <a:rPr lang="en-US" sz="6600" dirty="0">
                <a:solidFill>
                  <a:srgbClr val="C00000"/>
                </a:solidFill>
                <a:latin typeface="Arno Pro Smbd" panose="02020702050506020403" pitchFamily="18" charset="0"/>
              </a:rPr>
              <a:t>Victory 75</a:t>
            </a:r>
            <a:endParaRPr lang="ru-RU" sz="6600" dirty="0">
              <a:solidFill>
                <a:srgbClr val="C00000"/>
              </a:solidFill>
              <a:latin typeface="Arno Pro Smbd" panose="02020702050506020403" pitchFamily="18" charset="0"/>
            </a:endParaRPr>
          </a:p>
        </p:txBody>
      </p:sp>
      <p:sp>
        <p:nvSpPr>
          <p:cNvPr id="5" name="Текст 4">
            <a:extLst>
              <a:ext uri="{FF2B5EF4-FFF2-40B4-BE49-F238E27FC236}">
                <a16:creationId xmlns:a16="http://schemas.microsoft.com/office/drawing/2014/main" id="{FC8DBD73-C090-4F4D-A1EE-95A3953A3A6B}"/>
              </a:ext>
            </a:extLst>
          </p:cNvPr>
          <p:cNvSpPr>
            <a:spLocks noGrp="1"/>
          </p:cNvSpPr>
          <p:nvPr>
            <p:ph type="body" idx="1"/>
          </p:nvPr>
        </p:nvSpPr>
        <p:spPr>
          <a:xfrm>
            <a:off x="217530" y="1512262"/>
            <a:ext cx="4185623" cy="576262"/>
          </a:xfrm>
        </p:spPr>
        <p:txBody>
          <a:bodyPr/>
          <a:lstStyle/>
          <a:p>
            <a:r>
              <a:rPr lang="en-US" dirty="0">
                <a:solidFill>
                  <a:schemeClr val="accent2">
                    <a:lumMod val="20000"/>
                    <a:lumOff val="80000"/>
                  </a:schemeClr>
                </a:solidFill>
              </a:rPr>
              <a:t>«The </a:t>
            </a:r>
            <a:r>
              <a:rPr lang="en-US" dirty="0" err="1">
                <a:solidFill>
                  <a:schemeClr val="accent2">
                    <a:lumMod val="20000"/>
                    <a:lumOff val="80000"/>
                  </a:schemeClr>
                </a:solidFill>
              </a:rPr>
              <a:t>Uneonquered</a:t>
            </a:r>
            <a:r>
              <a:rPr lang="en-US" dirty="0">
                <a:solidFill>
                  <a:schemeClr val="accent2">
                    <a:lumMod val="20000"/>
                    <a:lumOff val="80000"/>
                  </a:schemeClr>
                </a:solidFill>
              </a:rPr>
              <a:t> Man»</a:t>
            </a:r>
            <a:endParaRPr lang="ru-RU" dirty="0">
              <a:solidFill>
                <a:schemeClr val="accent2">
                  <a:lumMod val="20000"/>
                  <a:lumOff val="80000"/>
                </a:schemeClr>
              </a:solidFill>
            </a:endParaRPr>
          </a:p>
        </p:txBody>
      </p:sp>
      <p:sp>
        <p:nvSpPr>
          <p:cNvPr id="6" name="Объект 5">
            <a:extLst>
              <a:ext uri="{FF2B5EF4-FFF2-40B4-BE49-F238E27FC236}">
                <a16:creationId xmlns:a16="http://schemas.microsoft.com/office/drawing/2014/main" id="{83D0618F-D16C-4610-9EF7-D30ACC7EEF64}"/>
              </a:ext>
            </a:extLst>
          </p:cNvPr>
          <p:cNvSpPr>
            <a:spLocks noGrp="1"/>
          </p:cNvSpPr>
          <p:nvPr>
            <p:ph sz="half" idx="2"/>
          </p:nvPr>
        </p:nvSpPr>
        <p:spPr>
          <a:xfrm>
            <a:off x="207551" y="5801512"/>
            <a:ext cx="2486905" cy="861632"/>
          </a:xfrm>
        </p:spPr>
        <p:txBody>
          <a:bodyPr/>
          <a:lstStyle/>
          <a:p>
            <a:pPr marL="0" indent="0">
              <a:buNone/>
            </a:pPr>
            <a:r>
              <a:rPr lang="ru-RU" dirty="0">
                <a:solidFill>
                  <a:schemeClr val="accent2">
                    <a:lumMod val="20000"/>
                    <a:lumOff val="80000"/>
                  </a:schemeClr>
                </a:solidFill>
              </a:rPr>
              <a:t>Суляева Мария</a:t>
            </a:r>
          </a:p>
          <a:p>
            <a:pPr marL="0" indent="0">
              <a:buNone/>
            </a:pPr>
            <a:r>
              <a:rPr lang="ru-RU" dirty="0">
                <a:solidFill>
                  <a:schemeClr val="accent2">
                    <a:lumMod val="20000"/>
                    <a:lumOff val="80000"/>
                  </a:schemeClr>
                </a:solidFill>
              </a:rPr>
              <a:t> 9 </a:t>
            </a:r>
            <a:r>
              <a:rPr lang="en-US" dirty="0">
                <a:solidFill>
                  <a:schemeClr val="accent2">
                    <a:lumMod val="20000"/>
                    <a:lumOff val="80000"/>
                  </a:schemeClr>
                </a:solidFill>
              </a:rPr>
              <a:t>“</a:t>
            </a:r>
            <a:r>
              <a:rPr lang="ru-RU" dirty="0">
                <a:solidFill>
                  <a:schemeClr val="accent2">
                    <a:lumMod val="20000"/>
                    <a:lumOff val="80000"/>
                  </a:schemeClr>
                </a:solidFill>
              </a:rPr>
              <a:t>В</a:t>
            </a:r>
            <a:r>
              <a:rPr lang="en-US" dirty="0">
                <a:solidFill>
                  <a:schemeClr val="accent2">
                    <a:lumMod val="20000"/>
                    <a:lumOff val="80000"/>
                  </a:schemeClr>
                </a:solidFill>
              </a:rPr>
              <a:t>”</a:t>
            </a:r>
            <a:r>
              <a:rPr lang="ru-RU" dirty="0">
                <a:solidFill>
                  <a:schemeClr val="accent2">
                    <a:lumMod val="20000"/>
                    <a:lumOff val="80000"/>
                  </a:schemeClr>
                </a:solidFill>
              </a:rPr>
              <a:t> МБОУ СОШ №5</a:t>
            </a:r>
          </a:p>
        </p:txBody>
      </p:sp>
      <p:sp>
        <p:nvSpPr>
          <p:cNvPr id="7" name="Текст 6">
            <a:extLst>
              <a:ext uri="{FF2B5EF4-FFF2-40B4-BE49-F238E27FC236}">
                <a16:creationId xmlns:a16="http://schemas.microsoft.com/office/drawing/2014/main" id="{27480B99-1BCC-43A4-AA2F-CF51F58E3234}"/>
              </a:ext>
            </a:extLst>
          </p:cNvPr>
          <p:cNvSpPr>
            <a:spLocks noGrp="1"/>
          </p:cNvSpPr>
          <p:nvPr>
            <p:ph type="body" sz="quarter" idx="3"/>
          </p:nvPr>
        </p:nvSpPr>
        <p:spPr>
          <a:xfrm>
            <a:off x="7225464" y="183787"/>
            <a:ext cx="4693180" cy="576263"/>
          </a:xfrm>
        </p:spPr>
        <p:txBody>
          <a:bodyPr/>
          <a:lstStyle/>
          <a:p>
            <a:r>
              <a:rPr lang="en-US" dirty="0">
                <a:solidFill>
                  <a:schemeClr val="accent2">
                    <a:lumMod val="20000"/>
                    <a:lumOff val="80000"/>
                  </a:schemeClr>
                </a:solidFill>
              </a:rPr>
              <a:t>We remember… We are proud…</a:t>
            </a:r>
            <a:endParaRPr lang="ru-RU" dirty="0">
              <a:solidFill>
                <a:schemeClr val="accent2">
                  <a:lumMod val="20000"/>
                  <a:lumOff val="80000"/>
                </a:schemeClr>
              </a:solidFill>
            </a:endParaRPr>
          </a:p>
        </p:txBody>
      </p:sp>
      <p:sp>
        <p:nvSpPr>
          <p:cNvPr id="8" name="Объект 7">
            <a:extLst>
              <a:ext uri="{FF2B5EF4-FFF2-40B4-BE49-F238E27FC236}">
                <a16:creationId xmlns:a16="http://schemas.microsoft.com/office/drawing/2014/main" id="{A01D2907-55A9-4AB0-BF42-D5438668F1C4}"/>
              </a:ext>
            </a:extLst>
          </p:cNvPr>
          <p:cNvSpPr>
            <a:spLocks noGrp="1"/>
          </p:cNvSpPr>
          <p:nvPr>
            <p:ph sz="quarter" idx="4"/>
          </p:nvPr>
        </p:nvSpPr>
        <p:spPr>
          <a:xfrm>
            <a:off x="7385999" y="866350"/>
            <a:ext cx="3931894" cy="442183"/>
          </a:xfrm>
        </p:spPr>
        <p:txBody>
          <a:bodyPr>
            <a:noAutofit/>
          </a:bodyPr>
          <a:lstStyle/>
          <a:p>
            <a:pPr marL="0" indent="0" algn="ctr">
              <a:buNone/>
            </a:pPr>
            <a:r>
              <a:rPr lang="en-US" dirty="0">
                <a:solidFill>
                  <a:schemeClr val="accent2">
                    <a:lumMod val="20000"/>
                    <a:lumOff val="80000"/>
                  </a:schemeClr>
                </a:solidFill>
              </a:rPr>
              <a:t>Passing the memory candle</a:t>
            </a:r>
            <a:endParaRPr lang="ru-RU" dirty="0">
              <a:solidFill>
                <a:schemeClr val="accent2">
                  <a:lumMod val="20000"/>
                  <a:lumOff val="80000"/>
                </a:schemeClr>
              </a:solidFill>
            </a:endParaRPr>
          </a:p>
        </p:txBody>
      </p:sp>
    </p:spTree>
    <p:extLst>
      <p:ext uri="{BB962C8B-B14F-4D97-AF65-F5344CB8AC3E}">
        <p14:creationId xmlns:p14="http://schemas.microsoft.com/office/powerpoint/2010/main" val="12285151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AAF9A64-D907-436D-A62F-C67F824EA5C9}"/>
              </a:ext>
            </a:extLst>
          </p:cNvPr>
          <p:cNvSpPr>
            <a:spLocks noGrp="1"/>
          </p:cNvSpPr>
          <p:nvPr>
            <p:ph type="title"/>
          </p:nvPr>
        </p:nvSpPr>
        <p:spPr>
          <a:xfrm>
            <a:off x="668945" y="436228"/>
            <a:ext cx="9355897" cy="998290"/>
          </a:xfrm>
        </p:spPr>
        <p:txBody>
          <a:bodyPr>
            <a:normAutofit/>
          </a:bodyPr>
          <a:lstStyle/>
          <a:p>
            <a:pPr algn="ctr"/>
            <a:r>
              <a:rPr lang="en-US" sz="1800" dirty="0">
                <a:solidFill>
                  <a:schemeClr val="tx1"/>
                </a:solidFill>
                <a:latin typeface="Yu Gothic UI" panose="020B0500000000000000" pitchFamily="34" charset="-128"/>
                <a:ea typeface="Yu Gothic UI" panose="020B0500000000000000" pitchFamily="34" charset="-128"/>
              </a:rPr>
              <a:t>The road winds through a dense dark green forest leading to the terrible past of the country. The indescribable beauty of the pines and firs evokes an incredible range of feelings. They are witnesses of our history. They could tell us a lot if they could talk.</a:t>
            </a:r>
            <a:endParaRPr lang="ru-RU" sz="1800" dirty="0">
              <a:solidFill>
                <a:schemeClr val="tx1"/>
              </a:solidFill>
              <a:latin typeface="Yu Gothic UI" panose="020B0500000000000000" pitchFamily="34" charset="-128"/>
              <a:ea typeface="Yu Gothic UI" panose="020B0500000000000000" pitchFamily="34" charset="-128"/>
            </a:endParaRPr>
          </a:p>
        </p:txBody>
      </p:sp>
      <p:sp>
        <p:nvSpPr>
          <p:cNvPr id="6" name="Текст 5">
            <a:extLst>
              <a:ext uri="{FF2B5EF4-FFF2-40B4-BE49-F238E27FC236}">
                <a16:creationId xmlns:a16="http://schemas.microsoft.com/office/drawing/2014/main" id="{D76F1A2A-C2FD-4566-A898-C2730D21494A}"/>
              </a:ext>
            </a:extLst>
          </p:cNvPr>
          <p:cNvSpPr>
            <a:spLocks noGrp="1"/>
          </p:cNvSpPr>
          <p:nvPr>
            <p:ph type="body" sz="half" idx="2"/>
          </p:nvPr>
        </p:nvSpPr>
        <p:spPr>
          <a:xfrm>
            <a:off x="1048624" y="5358949"/>
            <a:ext cx="8800051" cy="1268716"/>
          </a:xfrm>
        </p:spPr>
        <p:txBody>
          <a:bodyPr>
            <a:normAutofit/>
          </a:bodyPr>
          <a:lstStyle/>
          <a:p>
            <a:pPr algn="ctr"/>
            <a:r>
              <a:rPr lang="ru-RU" sz="1800" dirty="0">
                <a:solidFill>
                  <a:schemeClr val="tx1"/>
                </a:solidFill>
                <a:latin typeface="Yu Gothic UI" panose="020B0500000000000000" pitchFamily="34" charset="-128"/>
                <a:ea typeface="Yu Gothic UI" panose="020B0500000000000000" pitchFamily="34" charset="-128"/>
              </a:rPr>
              <a:t>Дорога вьется через густой темно-зеленый лес, ведущий к страшному прошлому страны. Неописуемая красота сосен и елей вызывает невероятные чувства. Они являются свидетелями нашей истории. Они могли бы сказать нам многое, если бы могли говорить.</a:t>
            </a:r>
          </a:p>
        </p:txBody>
      </p:sp>
      <p:pic>
        <p:nvPicPr>
          <p:cNvPr id="1029" name="Picture 5">
            <a:extLst>
              <a:ext uri="{FF2B5EF4-FFF2-40B4-BE49-F238E27FC236}">
                <a16:creationId xmlns:a16="http://schemas.microsoft.com/office/drawing/2014/main" id="{0D703911-0AC4-4B78-B739-291510B5232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218" b="12218"/>
          <a:stretch>
            <a:fillRect/>
          </a:stretch>
        </p:blipFill>
        <p:spPr bwMode="auto">
          <a:xfrm>
            <a:off x="1675847" y="1693069"/>
            <a:ext cx="7132594" cy="3471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44670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4C8535-601C-4447-B5E3-575DEC463824}"/>
              </a:ext>
            </a:extLst>
          </p:cNvPr>
          <p:cNvSpPr>
            <a:spLocks noGrp="1"/>
          </p:cNvSpPr>
          <p:nvPr>
            <p:ph type="title"/>
          </p:nvPr>
        </p:nvSpPr>
        <p:spPr>
          <a:xfrm>
            <a:off x="970949" y="235641"/>
            <a:ext cx="8756087" cy="1276743"/>
          </a:xfrm>
        </p:spPr>
        <p:txBody>
          <a:bodyPr>
            <a:noAutofit/>
          </a:bodyPr>
          <a:lstStyle/>
          <a:p>
            <a:pPr algn="ctr"/>
            <a:r>
              <a:rPr lang="en-US" sz="2000" dirty="0">
                <a:solidFill>
                  <a:schemeClr val="tx1"/>
                </a:solidFill>
                <a:latin typeface="Yu Gothic Medium" panose="020B0500000000000000" pitchFamily="34" charset="-128"/>
                <a:ea typeface="Yu Gothic Medium" panose="020B0500000000000000" pitchFamily="34" charset="-128"/>
              </a:rPr>
              <a:t>In a few minutes of driving, a tearful figure of a 6 meter high man with the body of a dead child in his arms greets us. It‘s the </a:t>
            </a:r>
            <a:r>
              <a:rPr lang="en-US" sz="2000" dirty="0" err="1">
                <a:solidFill>
                  <a:schemeClr val="tx1"/>
                </a:solidFill>
                <a:latin typeface="Yu Gothic Medium" panose="020B0500000000000000" pitchFamily="34" charset="-128"/>
                <a:ea typeface="Yu Gothic Medium" panose="020B0500000000000000" pitchFamily="34" charset="-128"/>
              </a:rPr>
              <a:t>Khatyn</a:t>
            </a:r>
            <a:r>
              <a:rPr lang="en-US" sz="2000" dirty="0">
                <a:solidFill>
                  <a:schemeClr val="tx1"/>
                </a:solidFill>
                <a:latin typeface="Yu Gothic Medium" panose="020B0500000000000000" pitchFamily="34" charset="-128"/>
                <a:ea typeface="Yu Gothic Medium" panose="020B0500000000000000" pitchFamily="34" charset="-128"/>
              </a:rPr>
              <a:t> Memorial which in its layout resembles a lost village: the location of houses and even wells. The name of the village is </a:t>
            </a:r>
            <a:r>
              <a:rPr lang="en-US" sz="2000" dirty="0" err="1">
                <a:solidFill>
                  <a:schemeClr val="tx1"/>
                </a:solidFill>
                <a:latin typeface="Yu Gothic Medium" panose="020B0500000000000000" pitchFamily="34" charset="-128"/>
                <a:ea typeface="Yu Gothic Medium" panose="020B0500000000000000" pitchFamily="34" charset="-128"/>
              </a:rPr>
              <a:t>Khatyn</a:t>
            </a:r>
            <a:r>
              <a:rPr lang="en-US" sz="2000" dirty="0">
                <a:solidFill>
                  <a:schemeClr val="tx1"/>
                </a:solidFill>
                <a:latin typeface="Yu Gothic Medium" panose="020B0500000000000000" pitchFamily="34" charset="-128"/>
                <a:ea typeface="Yu Gothic Medium" panose="020B0500000000000000" pitchFamily="34" charset="-128"/>
              </a:rPr>
              <a:t>.</a:t>
            </a:r>
            <a:endParaRPr lang="ru-RU" sz="2000" dirty="0">
              <a:solidFill>
                <a:schemeClr val="tx1"/>
              </a:solidFill>
              <a:latin typeface="Yu Gothic Medium" panose="020B0500000000000000" pitchFamily="34" charset="-128"/>
              <a:ea typeface="Yu Gothic Medium" panose="020B0500000000000000" pitchFamily="34" charset="-128"/>
            </a:endParaRPr>
          </a:p>
        </p:txBody>
      </p:sp>
      <p:pic>
        <p:nvPicPr>
          <p:cNvPr id="8" name="Рисунок 7">
            <a:extLst>
              <a:ext uri="{FF2B5EF4-FFF2-40B4-BE49-F238E27FC236}">
                <a16:creationId xmlns:a16="http://schemas.microsoft.com/office/drawing/2014/main" id="{28DA8F55-D31E-4CE2-904A-67EA9827549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52" t="4565" r="2515" b="21151"/>
          <a:stretch/>
        </p:blipFill>
        <p:spPr>
          <a:xfrm>
            <a:off x="1649951" y="1512384"/>
            <a:ext cx="7398081" cy="3685230"/>
          </a:xfrm>
          <a:prstGeom prst="rect">
            <a:avLst/>
          </a:prstGeom>
          <a:ln>
            <a:noFill/>
          </a:ln>
          <a:effectLst>
            <a:softEdge rad="112500"/>
          </a:effectLst>
        </p:spPr>
      </p:pic>
      <p:sp>
        <p:nvSpPr>
          <p:cNvPr id="4" name="Текст 3">
            <a:extLst>
              <a:ext uri="{FF2B5EF4-FFF2-40B4-BE49-F238E27FC236}">
                <a16:creationId xmlns:a16="http://schemas.microsoft.com/office/drawing/2014/main" id="{98438A2D-990E-493E-A654-87A6CA2412F0}"/>
              </a:ext>
            </a:extLst>
          </p:cNvPr>
          <p:cNvSpPr>
            <a:spLocks noGrp="1"/>
          </p:cNvSpPr>
          <p:nvPr>
            <p:ph type="body" sz="half" idx="2"/>
          </p:nvPr>
        </p:nvSpPr>
        <p:spPr>
          <a:xfrm>
            <a:off x="970949" y="5308616"/>
            <a:ext cx="8819004" cy="1276744"/>
          </a:xfrm>
        </p:spPr>
        <p:txBody>
          <a:bodyPr>
            <a:normAutofit lnSpcReduction="10000"/>
          </a:bodyPr>
          <a:lstStyle/>
          <a:p>
            <a:pPr algn="ctr"/>
            <a:br>
              <a:rPr lang="ru-RU" dirty="0"/>
            </a:br>
            <a:r>
              <a:rPr lang="ru-RU" sz="1800" dirty="0">
                <a:solidFill>
                  <a:schemeClr val="tx1"/>
                </a:solidFill>
                <a:latin typeface="Yu Gothic UI" panose="020B0500000000000000" pitchFamily="34" charset="-128"/>
                <a:ea typeface="Yu Gothic UI" panose="020B0500000000000000" pitchFamily="34" charset="-128"/>
              </a:rPr>
              <a:t>Через несколько минут езды, плачущая фигура 6-метрового человека с телом мертвого ребенка на руках приветствует нас. Это </a:t>
            </a:r>
            <a:r>
              <a:rPr lang="ru-RU" sz="1800" dirty="0" err="1">
                <a:solidFill>
                  <a:schemeClr val="tx1"/>
                </a:solidFill>
                <a:latin typeface="Yu Gothic UI" panose="020B0500000000000000" pitchFamily="34" charset="-128"/>
                <a:ea typeface="Yu Gothic UI" panose="020B0500000000000000" pitchFamily="34" charset="-128"/>
              </a:rPr>
              <a:t>Хатынский</a:t>
            </a:r>
            <a:r>
              <a:rPr lang="ru-RU" sz="1800" dirty="0">
                <a:solidFill>
                  <a:schemeClr val="tx1"/>
                </a:solidFill>
                <a:latin typeface="Yu Gothic UI" panose="020B0500000000000000" pitchFamily="34" charset="-128"/>
                <a:ea typeface="Yu Gothic UI" panose="020B0500000000000000" pitchFamily="34" charset="-128"/>
              </a:rPr>
              <a:t> мемориал, который по своей структуре напоминает потерянную деревню: расположение домов и даже колодцев. Село называется Хатынь</a:t>
            </a:r>
            <a:r>
              <a:rPr lang="en-US" sz="1800" dirty="0">
                <a:solidFill>
                  <a:schemeClr val="tx1"/>
                </a:solidFill>
                <a:latin typeface="Yu Gothic UI" panose="020B0500000000000000" pitchFamily="34" charset="-128"/>
                <a:ea typeface="Yu Gothic UI" panose="020B0500000000000000" pitchFamily="34" charset="-128"/>
              </a:rPr>
              <a:t>.</a:t>
            </a:r>
            <a:endParaRPr lang="ru-RU" sz="1800" dirty="0">
              <a:solidFill>
                <a:schemeClr val="tx1"/>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37208783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843382-4518-423D-9C62-4639F027D4EA}"/>
              </a:ext>
            </a:extLst>
          </p:cNvPr>
          <p:cNvSpPr>
            <a:spLocks noGrp="1"/>
          </p:cNvSpPr>
          <p:nvPr>
            <p:ph type="title"/>
          </p:nvPr>
        </p:nvSpPr>
        <p:spPr>
          <a:xfrm>
            <a:off x="571475" y="275220"/>
            <a:ext cx="8969402" cy="1526794"/>
          </a:xfrm>
        </p:spPr>
        <p:txBody>
          <a:bodyPr>
            <a:noAutofit/>
          </a:bodyPr>
          <a:lstStyle/>
          <a:p>
            <a:pPr algn="ctr"/>
            <a:r>
              <a:rPr lang="en-US" sz="1400" dirty="0">
                <a:solidFill>
                  <a:schemeClr val="tx1"/>
                </a:solidFill>
              </a:rPr>
              <a:t>It happened on March 22. 1943. Furious fascists broke into the village of </a:t>
            </a:r>
            <a:r>
              <a:rPr lang="en-US" sz="1400" dirty="0" err="1">
                <a:solidFill>
                  <a:schemeClr val="tx1"/>
                </a:solidFill>
              </a:rPr>
              <a:t>Khatyn</a:t>
            </a:r>
            <a:r>
              <a:rPr lang="en-US" sz="1400" dirty="0">
                <a:solidFill>
                  <a:schemeClr val="tx1"/>
                </a:solidFill>
              </a:rPr>
              <a:t> and surrounded it. All the villagers from babies to the elderly, women, men and children were expelled from their homes and driven to the collective farm shed. When the entire population of the village was in the barn. the Nazis locked the doors of the barn. surrounded it with straw. poured gasoline and set fire to it. The wooden shed caught fire instantly. Children gasped and cried in the smoke. Adults tried to save children. In the </a:t>
            </a:r>
            <a:r>
              <a:rPr lang="en-US" sz="1400" dirty="0" err="1">
                <a:solidFill>
                  <a:schemeClr val="tx1"/>
                </a:solidFill>
              </a:rPr>
              <a:t>Khatyn</a:t>
            </a:r>
            <a:r>
              <a:rPr lang="en-US" sz="1400" dirty="0">
                <a:solidFill>
                  <a:schemeClr val="tx1"/>
                </a:solidFill>
              </a:rPr>
              <a:t> tragedy, all I49 residents were killed. 75 of them were children. In total, there were 26 houses in the village, which were burned completely.</a:t>
            </a:r>
            <a:endParaRPr lang="ru-RU" sz="1400" dirty="0">
              <a:solidFill>
                <a:schemeClr val="tx1"/>
              </a:solidFill>
            </a:endParaRPr>
          </a:p>
        </p:txBody>
      </p:sp>
      <p:pic>
        <p:nvPicPr>
          <p:cNvPr id="6" name="Рисунок 5">
            <a:extLst>
              <a:ext uri="{FF2B5EF4-FFF2-40B4-BE49-F238E27FC236}">
                <a16:creationId xmlns:a16="http://schemas.microsoft.com/office/drawing/2014/main" id="{42989E97-54B2-47FC-A02F-8EEF18F922C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80" t="4789" r="5560" b="425"/>
          <a:stretch/>
        </p:blipFill>
        <p:spPr>
          <a:xfrm>
            <a:off x="1386115" y="1802014"/>
            <a:ext cx="7379469" cy="3250901"/>
          </a:xfrm>
          <a:prstGeom prst="rect">
            <a:avLst/>
          </a:prstGeom>
          <a:ln>
            <a:noFill/>
          </a:ln>
          <a:effectLst>
            <a:softEdge rad="112500"/>
          </a:effectLst>
        </p:spPr>
      </p:pic>
      <p:sp>
        <p:nvSpPr>
          <p:cNvPr id="4" name="Текст 3">
            <a:extLst>
              <a:ext uri="{FF2B5EF4-FFF2-40B4-BE49-F238E27FC236}">
                <a16:creationId xmlns:a16="http://schemas.microsoft.com/office/drawing/2014/main" id="{2C3DFFCE-EB87-4296-8AF6-2C00D8E57C6F}"/>
              </a:ext>
            </a:extLst>
          </p:cNvPr>
          <p:cNvSpPr>
            <a:spLocks noGrp="1"/>
          </p:cNvSpPr>
          <p:nvPr>
            <p:ph type="body" sz="half" idx="2"/>
          </p:nvPr>
        </p:nvSpPr>
        <p:spPr>
          <a:xfrm>
            <a:off x="571475" y="5188591"/>
            <a:ext cx="9008751" cy="1394189"/>
          </a:xfrm>
        </p:spPr>
        <p:txBody>
          <a:bodyPr>
            <a:normAutofit/>
          </a:bodyPr>
          <a:lstStyle/>
          <a:p>
            <a:pPr algn="ctr"/>
            <a:r>
              <a:rPr lang="ru-RU" sz="1400" dirty="0">
                <a:solidFill>
                  <a:schemeClr val="tx1"/>
                </a:solidFill>
                <a:latin typeface="Yu Gothic UI" panose="020B0500000000000000" pitchFamily="34" charset="-128"/>
                <a:ea typeface="Yu Gothic UI" panose="020B0500000000000000" pitchFamily="34" charset="-128"/>
              </a:rPr>
              <a:t>Это случилось 22 марта 1943 года. Разъяренные фашисты ворвались в село Хатынь и окружили его. Все жители деревни от младенцев до стариков, женщин, мужчин и детей были изгнаны из своих домов и увезены в колхозный сарай. Когда все население села было в сарае. нацисты заперли двери сарая. окружили его соломой. залили бензином и подожгли его. Деревянный сарай загорелся мгновенно. Дети ахали и плакали в дыму. Взрослые пытались спасти детей. В </a:t>
            </a:r>
            <a:r>
              <a:rPr lang="ru-RU" sz="1400" dirty="0" err="1">
                <a:solidFill>
                  <a:schemeClr val="tx1"/>
                </a:solidFill>
                <a:latin typeface="Yu Gothic UI" panose="020B0500000000000000" pitchFamily="34" charset="-128"/>
                <a:ea typeface="Yu Gothic UI" panose="020B0500000000000000" pitchFamily="34" charset="-128"/>
              </a:rPr>
              <a:t>Хатынской</a:t>
            </a:r>
            <a:r>
              <a:rPr lang="ru-RU" sz="1400" dirty="0">
                <a:solidFill>
                  <a:schemeClr val="tx1"/>
                </a:solidFill>
                <a:latin typeface="Yu Gothic UI" panose="020B0500000000000000" pitchFamily="34" charset="-128"/>
                <a:ea typeface="Yu Gothic UI" panose="020B0500000000000000" pitchFamily="34" charset="-128"/>
              </a:rPr>
              <a:t> трагедии </a:t>
            </a:r>
            <a:r>
              <a:rPr lang="ru-RU" sz="1400" u="sng" dirty="0">
                <a:solidFill>
                  <a:schemeClr val="tx1"/>
                </a:solidFill>
                <a:latin typeface="Yu Gothic UI" panose="020B0500000000000000" pitchFamily="34" charset="-128"/>
                <a:ea typeface="Yu Gothic UI" panose="020B0500000000000000" pitchFamily="34" charset="-128"/>
              </a:rPr>
              <a:t>все жители I49 погибли</a:t>
            </a:r>
            <a:r>
              <a:rPr lang="ru-RU" sz="1400" dirty="0">
                <a:solidFill>
                  <a:schemeClr val="tx1"/>
                </a:solidFill>
                <a:latin typeface="Yu Gothic UI" panose="020B0500000000000000" pitchFamily="34" charset="-128"/>
                <a:ea typeface="Yu Gothic UI" panose="020B0500000000000000" pitchFamily="34" charset="-128"/>
              </a:rPr>
              <a:t>. 75 из них были детьми. Всего в селе было 26 домов, которые были полностью сожжены.</a:t>
            </a:r>
          </a:p>
        </p:txBody>
      </p:sp>
    </p:spTree>
    <p:extLst>
      <p:ext uri="{BB962C8B-B14F-4D97-AF65-F5344CB8AC3E}">
        <p14:creationId xmlns:p14="http://schemas.microsoft.com/office/powerpoint/2010/main" val="113932231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A7B550-6911-4256-BF04-DE777210B35C}"/>
              </a:ext>
            </a:extLst>
          </p:cNvPr>
          <p:cNvSpPr>
            <a:spLocks noGrp="1"/>
          </p:cNvSpPr>
          <p:nvPr>
            <p:ph type="title"/>
          </p:nvPr>
        </p:nvSpPr>
        <p:spPr>
          <a:xfrm>
            <a:off x="465900" y="282841"/>
            <a:ext cx="9659612" cy="1366989"/>
          </a:xfrm>
        </p:spPr>
        <p:txBody>
          <a:bodyPr>
            <a:noAutofit/>
          </a:bodyPr>
          <a:lstStyle/>
          <a:p>
            <a:pPr algn="ctr"/>
            <a:r>
              <a:rPr lang="en-US" sz="1400" dirty="0">
                <a:solidFill>
                  <a:schemeClr val="tx1"/>
                </a:solidFill>
              </a:rPr>
              <a:t>The only adult witness of that tragedy 56 year old Joseph </a:t>
            </a:r>
            <a:r>
              <a:rPr lang="en-US" sz="1400" dirty="0" err="1">
                <a:solidFill>
                  <a:schemeClr val="tx1"/>
                </a:solidFill>
              </a:rPr>
              <a:t>Kamimky</a:t>
            </a:r>
            <a:r>
              <a:rPr lang="en-US" sz="1400" dirty="0">
                <a:solidFill>
                  <a:schemeClr val="tx1"/>
                </a:solidFill>
              </a:rPr>
              <a:t>. burned and wounded regained consciousness late at night. after the Nazis left the village. Among the corpses of fellow villagers. he found his wounded son. The boy was mortally wounded. received severe burns. He died in his father's arms. The terrible moment of that highest pain is reflected in the sculpture «The Unconquered». which became the key figure of the </a:t>
            </a:r>
            <a:r>
              <a:rPr lang="en-US" sz="1400" dirty="0" err="1">
                <a:solidFill>
                  <a:schemeClr val="tx1"/>
                </a:solidFill>
              </a:rPr>
              <a:t>Khatyn</a:t>
            </a:r>
            <a:r>
              <a:rPr lang="en-US" sz="1400" dirty="0">
                <a:solidFill>
                  <a:schemeClr val="tx1"/>
                </a:solidFill>
              </a:rPr>
              <a:t> Memorial complex. Now father and son are always together. The simultaneous ringing of all 26 bells pierces deep deafening silence of this place every 30 seconds.</a:t>
            </a:r>
            <a:endParaRPr lang="ru-RU" sz="1400" dirty="0">
              <a:solidFill>
                <a:schemeClr val="tx1"/>
              </a:solidFill>
            </a:endParaRPr>
          </a:p>
        </p:txBody>
      </p:sp>
      <p:pic>
        <p:nvPicPr>
          <p:cNvPr id="4098" name="Picture 2">
            <a:extLst>
              <a:ext uri="{FF2B5EF4-FFF2-40B4-BE49-F238E27FC236}">
                <a16:creationId xmlns:a16="http://schemas.microsoft.com/office/drawing/2014/main" id="{00B395B4-A6E4-4C75-BB54-A9BED5949FC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950" b="20950"/>
          <a:stretch>
            <a:fillRect/>
          </a:stretch>
        </p:blipFill>
        <p:spPr bwMode="auto">
          <a:xfrm>
            <a:off x="1350151" y="1649830"/>
            <a:ext cx="7891110" cy="34385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0">
            <a:extLst>
              <a:ext uri="{FF2B5EF4-FFF2-40B4-BE49-F238E27FC236}">
                <a16:creationId xmlns:a16="http://schemas.microsoft.com/office/drawing/2014/main" id="{9088192A-B434-4501-ABF8-04F0E94C32DB}"/>
              </a:ext>
            </a:extLst>
          </p:cNvPr>
          <p:cNvSpPr>
            <a:spLocks noGrp="1" noChangeArrowheads="1"/>
          </p:cNvSpPr>
          <p:nvPr>
            <p:ph type="body" sz="half" idx="2"/>
          </p:nvPr>
        </p:nvSpPr>
        <p:spPr bwMode="auto">
          <a:xfrm>
            <a:off x="465901" y="5236331"/>
            <a:ext cx="987772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cs typeface="Courier New" panose="02070309020205020404" pitchFamily="49" charset="0"/>
              </a:rPr>
              <a:t>Единственный взрослый свидетель этой трагедии 56-летний Иосиф </a:t>
            </a:r>
            <a:r>
              <a:rPr kumimoji="0" lang="ru-RU" altLang="ru-RU" sz="1400" b="0" i="0" u="none" strike="noStrike" cap="none" normalizeH="0" baseline="0" dirty="0" err="1">
                <a:ln>
                  <a:noFill/>
                </a:ln>
                <a:solidFill>
                  <a:schemeClr val="tx1"/>
                </a:solidFill>
                <a:effectLst/>
                <a:latin typeface="Yu Gothic UI" panose="020B0500000000000000" pitchFamily="34" charset="-128"/>
                <a:ea typeface="Yu Gothic UI" panose="020B0500000000000000" pitchFamily="34" charset="-128"/>
                <a:cs typeface="Courier New" panose="02070309020205020404" pitchFamily="49" charset="0"/>
              </a:rPr>
              <a:t>Камимки</a:t>
            </a:r>
            <a:r>
              <a:rPr kumimoji="0" lang="ru-RU" altLang="ru-RU" sz="140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cs typeface="Courier New" panose="02070309020205020404" pitchFamily="49" charset="0"/>
              </a:rPr>
              <a:t>. сожженные и раненые пришли в себя поздно ночью. после того, как нацисты покинули деревню. Среди трупов односельчан. он нашел своего раненного сына. Мальчик был смертельно ранен. получил сильные ожоги. Он умер на руках своего отца. Страшный момент этой высшей боли отражен в скульптуре «Непокоренный». которая стала ключевой фигурой </a:t>
            </a:r>
            <a:r>
              <a:rPr kumimoji="0" lang="ru-RU" altLang="ru-RU" sz="1400" b="0" i="0" u="none" strike="noStrike" cap="none" normalizeH="0" baseline="0" dirty="0" err="1">
                <a:ln>
                  <a:noFill/>
                </a:ln>
                <a:solidFill>
                  <a:schemeClr val="tx1"/>
                </a:solidFill>
                <a:effectLst/>
                <a:latin typeface="Yu Gothic UI" panose="020B0500000000000000" pitchFamily="34" charset="-128"/>
                <a:ea typeface="Yu Gothic UI" panose="020B0500000000000000" pitchFamily="34" charset="-128"/>
                <a:cs typeface="Courier New" panose="02070309020205020404" pitchFamily="49" charset="0"/>
              </a:rPr>
              <a:t>Хатынского</a:t>
            </a:r>
            <a:r>
              <a:rPr kumimoji="0" lang="ru-RU" altLang="ru-RU" sz="140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cs typeface="Courier New" panose="02070309020205020404" pitchFamily="49" charset="0"/>
              </a:rPr>
              <a:t> мемориального комплекса. Теперь отец и сын всегда вместе. Одновременный звонок всех 26 колоколов пронизывает глубокое оглушительное молчание этого места каждые 30 секунд.</a:t>
            </a:r>
            <a:r>
              <a:rPr kumimoji="0" lang="ru-RU" altLang="ru-RU" sz="140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rPr>
              <a:t> </a:t>
            </a:r>
          </a:p>
        </p:txBody>
      </p:sp>
    </p:spTree>
    <p:extLst>
      <p:ext uri="{BB962C8B-B14F-4D97-AF65-F5344CB8AC3E}">
        <p14:creationId xmlns:p14="http://schemas.microsoft.com/office/powerpoint/2010/main" val="420990584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85B9FC-A187-45E8-B059-F517AFB5CB22}"/>
              </a:ext>
            </a:extLst>
          </p:cNvPr>
          <p:cNvSpPr>
            <a:spLocks noGrp="1"/>
          </p:cNvSpPr>
          <p:nvPr>
            <p:ph type="title"/>
          </p:nvPr>
        </p:nvSpPr>
        <p:spPr>
          <a:xfrm>
            <a:off x="696287" y="379576"/>
            <a:ext cx="9269835" cy="1137388"/>
          </a:xfrm>
        </p:spPr>
        <p:txBody>
          <a:bodyPr>
            <a:normAutofit/>
          </a:bodyPr>
          <a:lstStyle/>
          <a:p>
            <a:pPr algn="ctr"/>
            <a:r>
              <a:rPr lang="en-US" sz="2000" dirty="0">
                <a:solidFill>
                  <a:schemeClr val="tx1"/>
                </a:solidFill>
                <a:latin typeface="Yu Gothic UI" panose="020B0500000000000000" pitchFamily="34" charset="-128"/>
                <a:ea typeface="Yu Gothic UI" panose="020B0500000000000000" pitchFamily="34" charset="-128"/>
              </a:rPr>
              <a:t>During the great Patriotic war. the </a:t>
            </a:r>
            <a:r>
              <a:rPr lang="en-US" sz="2000" dirty="0" err="1">
                <a:solidFill>
                  <a:schemeClr val="tx1"/>
                </a:solidFill>
                <a:latin typeface="Yu Gothic UI" panose="020B0500000000000000" pitchFamily="34" charset="-128"/>
                <a:ea typeface="Yu Gothic UI" panose="020B0500000000000000" pitchFamily="34" charset="-128"/>
              </a:rPr>
              <a:t>tenible</a:t>
            </a:r>
            <a:r>
              <a:rPr lang="en-US" sz="2000" dirty="0">
                <a:solidFill>
                  <a:schemeClr val="tx1"/>
                </a:solidFill>
                <a:latin typeface="Yu Gothic UI" panose="020B0500000000000000" pitchFamily="34" charset="-128"/>
                <a:ea typeface="Yu Gothic UI" panose="020B0500000000000000" pitchFamily="34" charset="-128"/>
              </a:rPr>
              <a:t> fate of </a:t>
            </a:r>
            <a:r>
              <a:rPr lang="en-US" sz="2000" dirty="0" err="1">
                <a:solidFill>
                  <a:schemeClr val="tx1"/>
                </a:solidFill>
                <a:latin typeface="Yu Gothic UI" panose="020B0500000000000000" pitchFamily="34" charset="-128"/>
                <a:ea typeface="Yu Gothic UI" panose="020B0500000000000000" pitchFamily="34" charset="-128"/>
              </a:rPr>
              <a:t>Khatyn</a:t>
            </a:r>
            <a:r>
              <a:rPr lang="en-US" sz="2000" dirty="0">
                <a:solidFill>
                  <a:schemeClr val="tx1"/>
                </a:solidFill>
                <a:latin typeface="Yu Gothic UI" panose="020B0500000000000000" pitchFamily="34" charset="-128"/>
                <a:ea typeface="Yu Gothic UI" panose="020B0500000000000000" pitchFamily="34" charset="-128"/>
              </a:rPr>
              <a:t> was shared by another 628 Belarusian large and small villages, which were burned to the ground by the Nazis together with the inhabitants. </a:t>
            </a:r>
            <a:endParaRPr lang="ru-RU" dirty="0">
              <a:solidFill>
                <a:schemeClr val="tx1"/>
              </a:solidFill>
              <a:latin typeface="Yu Gothic UI" panose="020B0500000000000000" pitchFamily="34" charset="-128"/>
              <a:ea typeface="Yu Gothic UI" panose="020B0500000000000000" pitchFamily="34" charset="-128"/>
            </a:endParaRPr>
          </a:p>
        </p:txBody>
      </p:sp>
      <p:sp>
        <p:nvSpPr>
          <p:cNvPr id="4" name="Текст 3">
            <a:extLst>
              <a:ext uri="{FF2B5EF4-FFF2-40B4-BE49-F238E27FC236}">
                <a16:creationId xmlns:a16="http://schemas.microsoft.com/office/drawing/2014/main" id="{02CBAB11-707B-4D16-B341-B7DDB2846006}"/>
              </a:ext>
            </a:extLst>
          </p:cNvPr>
          <p:cNvSpPr>
            <a:spLocks noGrp="1"/>
          </p:cNvSpPr>
          <p:nvPr>
            <p:ph type="body" sz="half" idx="2"/>
          </p:nvPr>
        </p:nvSpPr>
        <p:spPr>
          <a:xfrm>
            <a:off x="771787" y="5577063"/>
            <a:ext cx="9269835" cy="1137388"/>
          </a:xfrm>
        </p:spPr>
        <p:txBody>
          <a:bodyPr>
            <a:normAutofit/>
          </a:bodyPr>
          <a:lstStyle/>
          <a:p>
            <a:pPr algn="ctr"/>
            <a:r>
              <a:rPr lang="ru-RU" sz="2000" dirty="0">
                <a:solidFill>
                  <a:schemeClr val="tx1"/>
                </a:solidFill>
                <a:latin typeface="Yu Gothic UI" panose="020B0500000000000000" pitchFamily="34" charset="-128"/>
                <a:ea typeface="Yu Gothic UI" panose="020B0500000000000000" pitchFamily="34" charset="-128"/>
              </a:rPr>
              <a:t>Во время Великой Отечественной войны. правдивую судьбу Хатыни разделили еще 628 белорусских больших и малых деревень, которые были сожжены нацистами дотла вместе с жителями.</a:t>
            </a:r>
          </a:p>
        </p:txBody>
      </p:sp>
      <p:pic>
        <p:nvPicPr>
          <p:cNvPr id="5122" name="Picture 2">
            <a:extLst>
              <a:ext uri="{FF2B5EF4-FFF2-40B4-BE49-F238E27FC236}">
                <a16:creationId xmlns:a16="http://schemas.microsoft.com/office/drawing/2014/main" id="{5292D6C2-39A0-4D99-A6EC-23301675082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654" b="17654"/>
          <a:stretch>
            <a:fillRect/>
          </a:stretch>
        </p:blipFill>
        <p:spPr bwMode="auto">
          <a:xfrm>
            <a:off x="1396330" y="1894426"/>
            <a:ext cx="7680557" cy="3305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186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82EF2208-ED64-472E-823B-665235ADB8C3}"/>
              </a:ext>
            </a:extLst>
          </p:cNvPr>
          <p:cNvSpPr>
            <a:spLocks noGrp="1"/>
          </p:cNvSpPr>
          <p:nvPr>
            <p:ph type="ctrTitle"/>
          </p:nvPr>
        </p:nvSpPr>
        <p:spPr>
          <a:xfrm>
            <a:off x="2152979" y="494950"/>
            <a:ext cx="7766936" cy="1458598"/>
          </a:xfrm>
        </p:spPr>
        <p:txBody>
          <a:bodyPr/>
          <a:lstStyle/>
          <a:p>
            <a:pPr algn="ctr"/>
            <a:r>
              <a:rPr lang="en-US" sz="4800" dirty="0">
                <a:solidFill>
                  <a:schemeClr val="tx1"/>
                </a:solidFill>
                <a:latin typeface="Yu Gothic UI" panose="020B0500000000000000" pitchFamily="34" charset="-128"/>
                <a:ea typeface="Yu Gothic UI" panose="020B0500000000000000" pitchFamily="34" charset="-128"/>
              </a:rPr>
              <a:t>The Immortal Regiment: the pride and memory of Russia</a:t>
            </a:r>
            <a:endParaRPr lang="ru-RU" sz="4800" dirty="0">
              <a:solidFill>
                <a:schemeClr val="tx1"/>
              </a:solidFill>
              <a:latin typeface="Yu Gothic UI" panose="020B0500000000000000" pitchFamily="34" charset="-128"/>
              <a:ea typeface="Yu Gothic UI" panose="020B0500000000000000" pitchFamily="34" charset="-128"/>
            </a:endParaRPr>
          </a:p>
        </p:txBody>
      </p:sp>
      <p:pic>
        <p:nvPicPr>
          <p:cNvPr id="1029" name="Picture 5">
            <a:extLst>
              <a:ext uri="{FF2B5EF4-FFF2-40B4-BE49-F238E27FC236}">
                <a16:creationId xmlns:a16="http://schemas.microsoft.com/office/drawing/2014/main" id="{21B5C0F7-FE27-4642-AE1C-E5CA83D6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3422" y="2152570"/>
            <a:ext cx="3585726" cy="3585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F120F280-5DBB-48B6-8550-3F0E7E9EA1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4" t="307" r="25959" b="-307"/>
          <a:stretch/>
        </p:blipFill>
        <p:spPr bwMode="auto">
          <a:xfrm>
            <a:off x="1812852" y="2296883"/>
            <a:ext cx="4283148" cy="3297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263469"/>
      </p:ext>
    </p:extLst>
  </p:cSld>
  <p:clrMapOvr>
    <a:masterClrMapping/>
  </p:clrMapOvr>
  <p:transition spd="slow">
    <p:wipe/>
  </p:transition>
</p:sld>
</file>

<file path=ppt/theme/theme1.xml><?xml version="1.0" encoding="utf-8"?>
<a:theme xmlns:a="http://schemas.openxmlformats.org/drawingml/2006/main" name="Аспект">
  <a:themeElements>
    <a:clrScheme name="Оранжевый и красный">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180</TotalTime>
  <Words>741</Words>
  <Application>Microsoft Office PowerPoint</Application>
  <PresentationFormat>Широкоэкранный</PresentationFormat>
  <Paragraphs>17</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Yu Gothic Medium</vt:lpstr>
      <vt:lpstr>Yu Gothic UI</vt:lpstr>
      <vt:lpstr>Arial</vt:lpstr>
      <vt:lpstr>Arno Pro Smbd</vt:lpstr>
      <vt:lpstr>Trebuchet MS</vt:lpstr>
      <vt:lpstr>Wingdings 3</vt:lpstr>
      <vt:lpstr>Аспект</vt:lpstr>
      <vt:lpstr>Victory 75</vt:lpstr>
      <vt:lpstr>The road winds through a dense dark green forest leading to the terrible past of the country. The indescribable beauty of the pines and firs evokes an incredible range of feelings. They are witnesses of our history. They could tell us a lot if they could talk.</vt:lpstr>
      <vt:lpstr>In a few minutes of driving, a tearful figure of a 6 meter high man with the body of a dead child in his arms greets us. It‘s the Khatyn Memorial which in its layout resembles a lost village: the location of houses and even wells. The name of the village is Khatyn.</vt:lpstr>
      <vt:lpstr>It happened on March 22. 1943. Furious fascists broke into the village of Khatyn and surrounded it. All the villagers from babies to the elderly, women, men and children were expelled from their homes and driven to the collective farm shed. When the entire population of the village was in the barn. the Nazis locked the doors of the barn. surrounded it with straw. poured gasoline and set fire to it. The wooden shed caught fire instantly. Children gasped and cried in the smoke. Adults tried to save children. In the Khatyn tragedy, all I49 residents were killed. 75 of them were children. In total, there were 26 houses in the village, which were burned completely.</vt:lpstr>
      <vt:lpstr>The only adult witness of that tragedy 56 year old Joseph Kamimky. burned and wounded regained consciousness late at night. after the Nazis left the village. Among the corpses of fellow villagers. he found his wounded son. The boy was mortally wounded. received severe burns. He died in his father's arms. The terrible moment of that highest pain is reflected in the sculpture «The Unconquered». which became the key figure of the Khatyn Memorial complex. Now father and son are always together. The simultaneous ringing of all 26 bells pierces deep deafening silence of this place every 30 seconds.</vt:lpstr>
      <vt:lpstr>During the great Patriotic war. the tenible fate of Khatyn was shared by another 628 Belarusian large and small villages, which were burned to the ground by the Nazis together with the inhabitants. </vt:lpstr>
      <vt:lpstr>The Immortal Regiment: the pride and memory of Russia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Суляева</dc:creator>
  <cp:lastModifiedBy>Наталья Суляева</cp:lastModifiedBy>
  <cp:revision>16</cp:revision>
  <dcterms:created xsi:type="dcterms:W3CDTF">2020-05-03T12:54:06Z</dcterms:created>
  <dcterms:modified xsi:type="dcterms:W3CDTF">2020-05-03T17:04:15Z</dcterms:modified>
</cp:coreProperties>
</file>