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974" y="-4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ru-RU" smtClean="0"/>
              <a:t>Образец заголовка</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01.05.2020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01.05.2020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01.05.2020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01.05.2020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01.05.2020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01.05.2020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01.05.2020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01.05.2020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01.05.2020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01.05.2020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01.05.2020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4C71EC6-210F-42DE-9C53-41977AD35B3D}" type="datetimeFigureOut">
              <a:rPr lang="ru-RU" smtClean="0"/>
              <a:t>01.05.2020</a:t>
            </a:fld>
            <a:endParaRPr lang="ru-RU"/>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ru-RU"/>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2276872"/>
            <a:ext cx="7848600" cy="1512168"/>
          </a:xfrm>
        </p:spPr>
        <p:txBody>
          <a:bodyPr/>
          <a:lstStyle/>
          <a:p>
            <a:r>
              <a:rPr lang="en-AU" sz="4000" dirty="0">
                <a:latin typeface="Calibri" panose="020F0502020204030204" pitchFamily="34" charset="0"/>
                <a:cs typeface="Calibri" panose="020F0502020204030204" pitchFamily="34" charset="0"/>
              </a:rPr>
              <a:t>The City of Military and Partisan </a:t>
            </a:r>
            <a:r>
              <a:rPr lang="en-AU" sz="4000" dirty="0" smtClean="0">
                <a:latin typeface="Calibri" panose="020F0502020204030204" pitchFamily="34" charset="0"/>
                <a:cs typeface="Calibri" panose="020F0502020204030204" pitchFamily="34" charset="0"/>
              </a:rPr>
              <a:t>Glory</a:t>
            </a:r>
            <a:r>
              <a:rPr lang="ru-RU" sz="4000" dirty="0">
                <a:latin typeface="Calibri" panose="020F0502020204030204" pitchFamily="34" charset="0"/>
                <a:cs typeface="Calibri" panose="020F0502020204030204" pitchFamily="34" charset="0"/>
              </a:rPr>
              <a:t/>
            </a:r>
            <a:br>
              <a:rPr lang="ru-RU" sz="4000" dirty="0">
                <a:latin typeface="Calibri" panose="020F0502020204030204" pitchFamily="34" charset="0"/>
                <a:cs typeface="Calibri" panose="020F0502020204030204" pitchFamily="34" charset="0"/>
              </a:rPr>
            </a:br>
            <a:r>
              <a:rPr lang="ru-RU" sz="2000" dirty="0">
                <a:latin typeface="Calibri" panose="020F0502020204030204" pitchFamily="34" charset="0"/>
                <a:cs typeface="Calibri" panose="020F0502020204030204" pitchFamily="34" charset="0"/>
              </a:rPr>
              <a:t>Город воинской и партизанской славы</a:t>
            </a:r>
          </a:p>
        </p:txBody>
      </p:sp>
      <p:sp>
        <p:nvSpPr>
          <p:cNvPr id="3" name="Подзаголовок 2"/>
          <p:cNvSpPr>
            <a:spLocks noGrp="1"/>
          </p:cNvSpPr>
          <p:nvPr>
            <p:ph type="subTitle" idx="1"/>
          </p:nvPr>
        </p:nvSpPr>
        <p:spPr>
          <a:xfrm>
            <a:off x="683568" y="4365104"/>
            <a:ext cx="2013992" cy="643880"/>
          </a:xfrm>
        </p:spPr>
        <p:txBody>
          <a:bodyPr>
            <a:normAutofit/>
          </a:bodyPr>
          <a:lstStyle/>
          <a:p>
            <a:r>
              <a:rPr lang="ru-RU" sz="1800" dirty="0" smtClean="0">
                <a:solidFill>
                  <a:schemeClr val="tx1"/>
                </a:solidFill>
                <a:latin typeface="Calibri" panose="020F0502020204030204" pitchFamily="34" charset="0"/>
                <a:cs typeface="Calibri" panose="020F0502020204030204" pitchFamily="34" charset="0"/>
              </a:rPr>
              <a:t>Алиса </a:t>
            </a:r>
            <a:r>
              <a:rPr lang="ru-RU" sz="1800" dirty="0" err="1" smtClean="0">
                <a:solidFill>
                  <a:schemeClr val="tx1"/>
                </a:solidFill>
                <a:latin typeface="Calibri" panose="020F0502020204030204" pitchFamily="34" charset="0"/>
                <a:cs typeface="Calibri" panose="020F0502020204030204" pitchFamily="34" charset="0"/>
              </a:rPr>
              <a:t>Алехнович</a:t>
            </a:r>
            <a:r>
              <a:rPr lang="ru-RU" sz="1800" dirty="0" smtClean="0">
                <a:solidFill>
                  <a:schemeClr val="tx1"/>
                </a:solidFill>
                <a:latin typeface="Calibri" panose="020F0502020204030204" pitchFamily="34" charset="0"/>
                <a:cs typeface="Calibri" panose="020F0502020204030204" pitchFamily="34" charset="0"/>
              </a:rPr>
              <a:t/>
            </a:r>
            <a:br>
              <a:rPr lang="ru-RU" sz="1800" dirty="0" smtClean="0">
                <a:solidFill>
                  <a:schemeClr val="tx1"/>
                </a:solidFill>
                <a:latin typeface="Calibri" panose="020F0502020204030204" pitchFamily="34" charset="0"/>
                <a:cs typeface="Calibri" panose="020F0502020204030204" pitchFamily="34" charset="0"/>
              </a:rPr>
            </a:br>
            <a:r>
              <a:rPr lang="ru-RU" sz="1800" dirty="0" smtClean="0">
                <a:solidFill>
                  <a:schemeClr val="tx1"/>
                </a:solidFill>
                <a:latin typeface="Calibri" panose="020F0502020204030204" pitchFamily="34" charset="0"/>
                <a:cs typeface="Calibri" panose="020F0502020204030204" pitchFamily="34" charset="0"/>
              </a:rPr>
              <a:t>9В класс</a:t>
            </a:r>
            <a:endParaRPr lang="ru-RU" sz="18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72820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5364088" y="4457343"/>
            <a:ext cx="3425938"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rcRect l="15010" r="15010"/>
          <a:stretch>
            <a:fillRect/>
          </a:stretch>
        </p:blipFill>
        <p:spPr>
          <a:xfrm>
            <a:off x="4795925" y="404664"/>
            <a:ext cx="4335016" cy="4038447"/>
          </a:xfrm>
          <a:prstGeom prst="rect">
            <a:avLst/>
          </a:prstGeom>
          <a:ln>
            <a:noFill/>
          </a:ln>
          <a:effectLst>
            <a:softEdge rad="112500"/>
          </a:effectLst>
        </p:spPr>
      </p:pic>
      <p:sp>
        <p:nvSpPr>
          <p:cNvPr id="4" name="Текст 3"/>
          <p:cNvSpPr>
            <a:spLocks noGrp="1"/>
          </p:cNvSpPr>
          <p:nvPr>
            <p:ph type="body" sz="half" idx="2"/>
          </p:nvPr>
        </p:nvSpPr>
        <p:spPr>
          <a:xfrm>
            <a:off x="0" y="323535"/>
            <a:ext cx="4800550" cy="4334831"/>
          </a:xfrm>
        </p:spPr>
        <p:txBody>
          <a:bodyPr>
            <a:noAutofit/>
          </a:bodyPr>
          <a:lstStyle/>
          <a:p>
            <a:pPr algn="just">
              <a:spcAft>
                <a:spcPts val="1000"/>
              </a:spcAft>
            </a:pPr>
            <a:r>
              <a:rPr lang="en-AU" sz="2000" dirty="0" smtClean="0">
                <a:latin typeface="Calibri"/>
                <a:ea typeface="Calibri"/>
                <a:cs typeface="Times New Roman"/>
              </a:rPr>
              <a:t>Bryansk is one of the oldest Russian cities and the chief centre of the Partisan movement during the Second World War. It was occupied by troops of fascist Germany from 6 October 1941 to 17 September 1943. The city was extremely damaged, about 90% of houses and buildings were destroyed. Bryansk forests gave shelter to 60.000 partisans. They were led by </a:t>
            </a:r>
            <a:r>
              <a:rPr lang="en-AU" sz="2000" dirty="0" err="1" smtClean="0">
                <a:latin typeface="Calibri"/>
                <a:ea typeface="Calibri"/>
                <a:cs typeface="Times New Roman"/>
              </a:rPr>
              <a:t>A.Fedorov</a:t>
            </a:r>
            <a:r>
              <a:rPr lang="en-AU" sz="2000" dirty="0" smtClean="0">
                <a:latin typeface="Calibri"/>
                <a:ea typeface="Calibri"/>
                <a:cs typeface="Times New Roman"/>
              </a:rPr>
              <a:t>, and </a:t>
            </a:r>
            <a:r>
              <a:rPr lang="en-AU" sz="2000" dirty="0" err="1" smtClean="0">
                <a:latin typeface="Calibri"/>
                <a:ea typeface="Calibri"/>
                <a:cs typeface="Times New Roman"/>
              </a:rPr>
              <a:t>D.Medvedev</a:t>
            </a:r>
            <a:r>
              <a:rPr lang="en-AU" sz="2000" dirty="0" smtClean="0">
                <a:latin typeface="Calibri"/>
                <a:ea typeface="Calibri"/>
                <a:cs typeface="Times New Roman"/>
              </a:rPr>
              <a:t>. Everybody who could hold arms joined the guerrilla detachments. People came in groups, families, settlements. They were ready to defend our Motherland.</a:t>
            </a:r>
            <a:endParaRPr lang="ru-RU" sz="2000" dirty="0">
              <a:effectLst/>
              <a:latin typeface="Calibri"/>
              <a:ea typeface="Calibri"/>
              <a:cs typeface="Times New Roman"/>
            </a:endParaRPr>
          </a:p>
        </p:txBody>
      </p:sp>
      <p:sp>
        <p:nvSpPr>
          <p:cNvPr id="6" name="Прямоугольник 5"/>
          <p:cNvSpPr/>
          <p:nvPr/>
        </p:nvSpPr>
        <p:spPr>
          <a:xfrm>
            <a:off x="0" y="4826675"/>
            <a:ext cx="9144000" cy="2031325"/>
          </a:xfrm>
          <a:prstGeom prst="rect">
            <a:avLst/>
          </a:prstGeom>
        </p:spPr>
        <p:txBody>
          <a:bodyPr wrap="square">
            <a:spAutoFit/>
          </a:bodyPr>
          <a:lstStyle/>
          <a:p>
            <a:pPr algn="just"/>
            <a:r>
              <a:rPr lang="ru-RU" dirty="0">
                <a:latin typeface="Calibri" panose="020F0502020204030204" pitchFamily="34" charset="0"/>
                <a:cs typeface="Calibri" panose="020F0502020204030204" pitchFamily="34" charset="0"/>
              </a:rPr>
              <a:t>Брянск - один из древнейших русских городов и главный центр партизанского движения во время Второй мировой войны. Он был оккупирован войсками фашистской Германии с 6 октября 1941 года по 17 сентября 1943 года. Город был сильно разрушен, разрушено около 90% домов и зданий. Брянские леса дали убежище 60 тысячам партизан. Их возглавляли </a:t>
            </a:r>
            <a:r>
              <a:rPr lang="ru-RU" dirty="0" err="1">
                <a:latin typeface="Calibri" panose="020F0502020204030204" pitchFamily="34" charset="0"/>
                <a:cs typeface="Calibri" panose="020F0502020204030204" pitchFamily="34" charset="0"/>
              </a:rPr>
              <a:t>А.Федоров</a:t>
            </a:r>
            <a:r>
              <a:rPr lang="ru-RU" dirty="0">
                <a:latin typeface="Calibri" panose="020F0502020204030204" pitchFamily="34" charset="0"/>
                <a:cs typeface="Calibri" panose="020F0502020204030204" pitchFamily="34" charset="0"/>
              </a:rPr>
              <a:t> и </a:t>
            </a:r>
            <a:r>
              <a:rPr lang="ru-RU" dirty="0" err="1">
                <a:latin typeface="Calibri" panose="020F0502020204030204" pitchFamily="34" charset="0"/>
                <a:cs typeface="Calibri" panose="020F0502020204030204" pitchFamily="34" charset="0"/>
              </a:rPr>
              <a:t>Д.Медведев</a:t>
            </a:r>
            <a:r>
              <a:rPr lang="ru-RU" dirty="0">
                <a:latin typeface="Calibri" panose="020F0502020204030204" pitchFamily="34" charset="0"/>
                <a:cs typeface="Calibri" panose="020F0502020204030204" pitchFamily="34" charset="0"/>
              </a:rPr>
              <a:t>. Все, кто мог держать оружие, присоединились к партизанским отрядам. Люди приходили группами, семьями, поселениями. Они были готовы защищать нашу Родину.</a:t>
            </a:r>
          </a:p>
        </p:txBody>
      </p:sp>
      <p:sp>
        <p:nvSpPr>
          <p:cNvPr id="7" name="Прямоугольник 6"/>
          <p:cNvSpPr/>
          <p:nvPr/>
        </p:nvSpPr>
        <p:spPr>
          <a:xfrm>
            <a:off x="5375881" y="4457343"/>
            <a:ext cx="3425938" cy="369332"/>
          </a:xfrm>
          <a:prstGeom prst="rect">
            <a:avLst/>
          </a:prstGeom>
        </p:spPr>
        <p:txBody>
          <a:bodyPr wrap="none">
            <a:spAutoFit/>
          </a:bodyPr>
          <a:lstStyle/>
          <a:p>
            <a:r>
              <a:rPr lang="en-US" dirty="0">
                <a:solidFill>
                  <a:schemeClr val="bg1"/>
                </a:solidFill>
              </a:rPr>
              <a:t>Monument "Partisan Glory City"</a:t>
            </a:r>
            <a:endParaRPr lang="ru-RU" dirty="0">
              <a:solidFill>
                <a:schemeClr val="bg1"/>
              </a:solidFill>
            </a:endParaRPr>
          </a:p>
        </p:txBody>
      </p:sp>
    </p:spTree>
    <p:extLst>
      <p:ext uri="{BB962C8B-B14F-4D97-AF65-F5344CB8AC3E}">
        <p14:creationId xmlns:p14="http://schemas.microsoft.com/office/powerpoint/2010/main" val="238023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5292080" y="404664"/>
            <a:ext cx="3851920" cy="4329678"/>
          </a:xfrm>
        </p:spPr>
        <p:txBody>
          <a:bodyPr>
            <a:normAutofit fontScale="92500"/>
          </a:bodyPr>
          <a:lstStyle/>
          <a:p>
            <a:pPr algn="just"/>
            <a:r>
              <a:rPr lang="en-AU" sz="2400" dirty="0">
                <a:latin typeface="Calibri" panose="020F0502020204030204" pitchFamily="34" charset="0"/>
                <a:cs typeface="Calibri" panose="020F0502020204030204" pitchFamily="34" charset="0"/>
              </a:rPr>
              <a:t>The greatest heroism was show by the people from the Bryansk region. They did everything to help the front. Volunteer units, partisan detachments and underground organizations were formed almost in every town and village of the Bryansk region. Partisans fought in the occupied territories that the Germans found impossible to control. </a:t>
            </a:r>
            <a:endParaRPr lang="ru-RU" sz="2400" dirty="0">
              <a:latin typeface="Calibri" panose="020F0502020204030204" pitchFamily="34" charset="0"/>
              <a:cs typeface="Calibri" panose="020F0502020204030204" pitchFamily="34" charset="0"/>
            </a:endParaRPr>
          </a:p>
        </p:txBody>
      </p:sp>
      <p:sp>
        <p:nvSpPr>
          <p:cNvPr id="7" name="Прямоугольник 6"/>
          <p:cNvSpPr/>
          <p:nvPr/>
        </p:nvSpPr>
        <p:spPr>
          <a:xfrm>
            <a:off x="-30028" y="4734342"/>
            <a:ext cx="9174028" cy="2123658"/>
          </a:xfrm>
          <a:prstGeom prst="rect">
            <a:avLst/>
          </a:prstGeom>
        </p:spPr>
        <p:txBody>
          <a:bodyPr wrap="square">
            <a:spAutoFit/>
          </a:bodyPr>
          <a:lstStyle/>
          <a:p>
            <a:pPr algn="just"/>
            <a:r>
              <a:rPr lang="ru-RU" sz="2200" dirty="0">
                <a:latin typeface="Calibri" panose="020F0502020204030204" pitchFamily="34" charset="0"/>
                <a:cs typeface="Calibri" panose="020F0502020204030204" pitchFamily="34" charset="0"/>
              </a:rPr>
              <a:t>Наибольший героизм проявили люди из Брянской области. Они сделали все, чтобы помочь фронту. Добровольческие отряды, партизанские отряды и подпольные организации были сформированы практически в каждом городе и селе Брянской области. Партизаны сражались на оккупированных территориях, которые немцы считали невозможными контролировать.</a:t>
            </a:r>
          </a:p>
        </p:txBody>
      </p:sp>
      <p:pic>
        <p:nvPicPr>
          <p:cNvPr id="1027" name="Picture 3" descr="C:\Users\ALICE\Desktop\Английский\картинки\hdzSuBh27P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98523"/>
            <a:ext cx="3528392" cy="464082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9451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0" y="332656"/>
            <a:ext cx="4427984" cy="4248472"/>
          </a:xfrm>
        </p:spPr>
        <p:txBody>
          <a:bodyPr>
            <a:noAutofit/>
          </a:bodyPr>
          <a:lstStyle/>
          <a:p>
            <a:pPr algn="just"/>
            <a:r>
              <a:rPr lang="en-AU" sz="2000" dirty="0">
                <a:latin typeface="Calibri" panose="020F0502020204030204" pitchFamily="34" charset="0"/>
                <a:cs typeface="Calibri" panose="020F0502020204030204" pitchFamily="34" charset="0"/>
              </a:rPr>
              <a:t>There were 30 underground organizations and 27 partisan brigades which consisted of 139 armed guerrilla groups in the region. Youth made up about 70% of the partisans. There were special youth groups in </a:t>
            </a:r>
            <a:r>
              <a:rPr lang="en-AU" sz="2000" dirty="0" err="1">
                <a:latin typeface="Calibri" panose="020F0502020204030204" pitchFamily="34" charset="0"/>
                <a:cs typeface="Calibri" panose="020F0502020204030204" pitchFamily="34" charset="0"/>
              </a:rPr>
              <a:t>Dyatkovo</a:t>
            </a:r>
            <a:r>
              <a:rPr lang="en-AU" sz="2000" dirty="0">
                <a:latin typeface="Calibri" panose="020F0502020204030204" pitchFamily="34" charset="0"/>
                <a:cs typeface="Calibri" panose="020F0502020204030204" pitchFamily="34" charset="0"/>
              </a:rPr>
              <a:t> and </a:t>
            </a:r>
            <a:r>
              <a:rPr lang="en-AU" sz="2000" dirty="0" err="1">
                <a:latin typeface="Calibri" panose="020F0502020204030204" pitchFamily="34" charset="0"/>
                <a:cs typeface="Calibri" panose="020F0502020204030204" pitchFamily="34" charset="0"/>
              </a:rPr>
              <a:t>Navlya</a:t>
            </a:r>
            <a:r>
              <a:rPr lang="en-AU" sz="2000" dirty="0">
                <a:latin typeface="Calibri" panose="020F0502020204030204" pitchFamily="34" charset="0"/>
                <a:cs typeface="Calibri" panose="020F0502020204030204" pitchFamily="34" charset="0"/>
              </a:rPr>
              <a:t> districts. </a:t>
            </a:r>
            <a:r>
              <a:rPr lang="en-US" sz="2000" dirty="0" err="1">
                <a:latin typeface="Calibri" panose="020F0502020204030204" pitchFamily="34" charset="0"/>
                <a:cs typeface="Calibri" panose="020F0502020204030204" pitchFamily="34" charset="0"/>
              </a:rPr>
              <a:t>V.Ryabok</a:t>
            </a:r>
            <a:r>
              <a:rPr lang="en-US" sz="2000" dirty="0">
                <a:latin typeface="Calibri" panose="020F0502020204030204" pitchFamily="34" charset="0"/>
                <a:cs typeface="Calibri" panose="020F0502020204030204" pitchFamily="34" charset="0"/>
              </a:rPr>
              <a:t> was the leader of the </a:t>
            </a:r>
            <a:r>
              <a:rPr lang="en-AU" sz="2000" dirty="0" err="1">
                <a:latin typeface="Calibri" panose="020F0502020204030204" pitchFamily="34" charset="0"/>
                <a:cs typeface="Calibri" panose="020F0502020204030204" pitchFamily="34" charset="0"/>
              </a:rPr>
              <a:t>Dyatkovo</a:t>
            </a:r>
            <a:r>
              <a:rPr lang="en-AU" sz="2000" dirty="0">
                <a:latin typeface="Calibri" panose="020F0502020204030204" pitchFamily="34" charset="0"/>
                <a:cs typeface="Calibri" panose="020F0502020204030204" pitchFamily="34" charset="0"/>
              </a:rPr>
              <a:t> group. By the spring of 1942 partisans had liberated over 500 settlements with the population of more than 200.000 people including town </a:t>
            </a:r>
            <a:r>
              <a:rPr lang="en-AU" sz="2000" dirty="0" err="1">
                <a:latin typeface="Calibri" panose="020F0502020204030204" pitchFamily="34" charset="0"/>
                <a:cs typeface="Calibri" panose="020F0502020204030204" pitchFamily="34" charset="0"/>
              </a:rPr>
              <a:t>Dyatkovo</a:t>
            </a:r>
            <a:r>
              <a:rPr lang="en-AU" sz="2000" dirty="0">
                <a:latin typeface="Calibri" panose="020F0502020204030204" pitchFamily="34" charset="0"/>
                <a:cs typeface="Calibri" panose="020F0502020204030204" pitchFamily="34" charset="0"/>
              </a:rPr>
              <a:t> from fascists. During the war </a:t>
            </a:r>
            <a:r>
              <a:rPr lang="en-AU" sz="2000" dirty="0" err="1">
                <a:latin typeface="Calibri" panose="020F0502020204030204" pitchFamily="34" charset="0"/>
                <a:cs typeface="Calibri" panose="020F0502020204030204" pitchFamily="34" charset="0"/>
              </a:rPr>
              <a:t>Dyatkovo</a:t>
            </a:r>
            <a:r>
              <a:rPr lang="en-AU" sz="2000" dirty="0">
                <a:latin typeface="Calibri" panose="020F0502020204030204" pitchFamily="34" charset="0"/>
                <a:cs typeface="Calibri" panose="020F0502020204030204" pitchFamily="34" charset="0"/>
              </a:rPr>
              <a:t> was named </a:t>
            </a:r>
            <a:r>
              <a:rPr lang="en-AU" sz="2000" dirty="0" err="1">
                <a:latin typeface="Calibri" panose="020F0502020204030204" pitchFamily="34" charset="0"/>
                <a:cs typeface="Calibri" panose="020F0502020204030204" pitchFamily="34" charset="0"/>
              </a:rPr>
              <a:t>Partisansk</a:t>
            </a:r>
            <a:r>
              <a:rPr lang="en-AU" sz="2000" dirty="0" smtClean="0">
                <a:latin typeface="Calibri" panose="020F0502020204030204" pitchFamily="34" charset="0"/>
                <a:cs typeface="Calibri" panose="020F0502020204030204" pitchFamily="34" charset="0"/>
              </a:rPr>
              <a:t>.</a:t>
            </a:r>
            <a:endParaRPr lang="ru-RU" sz="2000" dirty="0">
              <a:latin typeface="Calibri" panose="020F0502020204030204" pitchFamily="34" charset="0"/>
              <a:cs typeface="Calibri" panose="020F0502020204030204" pitchFamily="34" charset="0"/>
            </a:endParaRPr>
          </a:p>
        </p:txBody>
      </p:sp>
      <p:pic>
        <p:nvPicPr>
          <p:cNvPr id="1026" name="Picture 2" descr="C:\Users\Alise\Моё\ШКОЛА\Английский язык\9 мая\картинки\47547723.jpg"/>
          <p:cNvPicPr>
            <a:picLocks noChangeAspect="1" noChangeArrowheads="1"/>
          </p:cNvPicPr>
          <p:nvPr/>
        </p:nvPicPr>
        <p:blipFill rotWithShape="1">
          <a:blip r:embed="rId2">
            <a:extLst>
              <a:ext uri="{28A0092B-C50C-407E-A947-70E740481C1C}">
                <a14:useLocalDpi xmlns:a14="http://schemas.microsoft.com/office/drawing/2010/main" val="0"/>
              </a:ext>
            </a:extLst>
          </a:blip>
          <a:srcRect l="7894" r="10017"/>
          <a:stretch/>
        </p:blipFill>
        <p:spPr bwMode="auto">
          <a:xfrm>
            <a:off x="4429538" y="355825"/>
            <a:ext cx="4517409" cy="412730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0" y="4653136"/>
            <a:ext cx="9144000" cy="2246769"/>
          </a:xfrm>
          <a:prstGeom prst="rect">
            <a:avLst/>
          </a:prstGeom>
        </p:spPr>
        <p:txBody>
          <a:bodyPr wrap="square">
            <a:spAutoFit/>
          </a:bodyPr>
          <a:lstStyle/>
          <a:p>
            <a:pPr algn="just"/>
            <a:r>
              <a:rPr lang="ru-RU" sz="2000" dirty="0">
                <a:latin typeface="Calibri" panose="020F0502020204030204" pitchFamily="34" charset="0"/>
                <a:cs typeface="Calibri" panose="020F0502020204030204" pitchFamily="34" charset="0"/>
              </a:rPr>
              <a:t>В регионе было 30 подпольных организаций и 27 партизанских отрядов, которые состояли из 139 вооруженных партизанских отрядов. Молодежь составляла около 70% партизан. Были специальные молодежные группы в </a:t>
            </a:r>
            <a:r>
              <a:rPr lang="ru-RU" sz="2000" dirty="0" err="1">
                <a:latin typeface="Calibri" panose="020F0502020204030204" pitchFamily="34" charset="0"/>
                <a:cs typeface="Calibri" panose="020F0502020204030204" pitchFamily="34" charset="0"/>
              </a:rPr>
              <a:t>Дятьковском</a:t>
            </a:r>
            <a:r>
              <a:rPr lang="ru-RU" sz="2000" dirty="0">
                <a:latin typeface="Calibri" panose="020F0502020204030204" pitchFamily="34" charset="0"/>
                <a:cs typeface="Calibri" panose="020F0502020204030204" pitchFamily="34" charset="0"/>
              </a:rPr>
              <a:t> и </a:t>
            </a:r>
            <a:r>
              <a:rPr lang="ru-RU" sz="2000" dirty="0" err="1">
                <a:latin typeface="Calibri" panose="020F0502020204030204" pitchFamily="34" charset="0"/>
                <a:cs typeface="Calibri" panose="020F0502020204030204" pitchFamily="34" charset="0"/>
              </a:rPr>
              <a:t>Навлинском</a:t>
            </a:r>
            <a:r>
              <a:rPr lang="ru-RU" sz="2000" dirty="0">
                <a:latin typeface="Calibri" panose="020F0502020204030204" pitchFamily="34" charset="0"/>
                <a:cs typeface="Calibri" panose="020F0502020204030204" pitchFamily="34" charset="0"/>
              </a:rPr>
              <a:t> районах. </a:t>
            </a:r>
            <a:r>
              <a:rPr lang="ru-RU" sz="2000" dirty="0" err="1">
                <a:latin typeface="Calibri" panose="020F0502020204030204" pitchFamily="34" charset="0"/>
                <a:cs typeface="Calibri" panose="020F0502020204030204" pitchFamily="34" charset="0"/>
              </a:rPr>
              <a:t>В.Рябок</a:t>
            </a:r>
            <a:r>
              <a:rPr lang="ru-RU" sz="2000" dirty="0">
                <a:latin typeface="Calibri" panose="020F0502020204030204" pitchFamily="34" charset="0"/>
                <a:cs typeface="Calibri" panose="020F0502020204030204" pitchFamily="34" charset="0"/>
              </a:rPr>
              <a:t> был лидером группы «Дятьково». К весне 1942 года партизаны освободили от фашистов более 500 населенных пунктов с населением более 200 тысяч человек, в том числе город Дятьково. Во время войны Дятьково было названо Партизанским.</a:t>
            </a:r>
          </a:p>
        </p:txBody>
      </p:sp>
    </p:spTree>
    <p:extLst>
      <p:ext uri="{BB962C8B-B14F-4D97-AF65-F5344CB8AC3E}">
        <p14:creationId xmlns:p14="http://schemas.microsoft.com/office/powerpoint/2010/main" val="3419285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6012160" y="332656"/>
            <a:ext cx="3131840" cy="4248472"/>
          </a:xfrm>
        </p:spPr>
        <p:txBody>
          <a:bodyPr>
            <a:normAutofit fontScale="92500" lnSpcReduction="10000"/>
          </a:bodyPr>
          <a:lstStyle/>
          <a:p>
            <a:pPr algn="just"/>
            <a:r>
              <a:rPr lang="en-US" sz="2000" dirty="0">
                <a:latin typeface="Calibri" panose="020F0502020204030204" pitchFamily="34" charset="0"/>
                <a:cs typeface="Calibri" panose="020F0502020204030204" pitchFamily="34" charset="0"/>
              </a:rPr>
              <a:t>In total, the partisans killed 100.000 German troops, derailed 993 trains, 226 armored cars and tanks, 120 planes, destroyed 100 railway bridges and hundreds of kilometers of railway lines. 12 partisans were awarded the Hero of the Soviet Union title, three of them – </a:t>
            </a:r>
            <a:r>
              <a:rPr lang="en-US" sz="2000" dirty="0" err="1">
                <a:latin typeface="Calibri" panose="020F0502020204030204" pitchFamily="34" charset="0"/>
                <a:cs typeface="Calibri" panose="020F0502020204030204" pitchFamily="34" charset="0"/>
              </a:rPr>
              <a:t>D.Dragunski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P.Kamozin</a:t>
            </a:r>
            <a:r>
              <a:rPr lang="en-US" sz="2000" dirty="0">
                <a:latin typeface="Calibri" panose="020F0502020204030204" pitchFamily="34" charset="0"/>
                <a:cs typeface="Calibri" panose="020F0502020204030204" pitchFamily="34" charset="0"/>
              </a:rPr>
              <a:t> and A. </a:t>
            </a:r>
            <a:r>
              <a:rPr lang="en-US" sz="2000" dirty="0" err="1">
                <a:latin typeface="Calibri" panose="020F0502020204030204" pitchFamily="34" charset="0"/>
                <a:cs typeface="Calibri" panose="020F0502020204030204" pitchFamily="34" charset="0"/>
              </a:rPr>
              <a:t>Golovachev</a:t>
            </a:r>
            <a:r>
              <a:rPr lang="en-US" sz="2000" dirty="0">
                <a:latin typeface="Calibri" panose="020F0502020204030204" pitchFamily="34" charset="0"/>
                <a:cs typeface="Calibri" panose="020F0502020204030204" pitchFamily="34" charset="0"/>
              </a:rPr>
              <a:t> were awarded this title twice. More than 16.000 guerrillas were awarded with orders and medals.</a:t>
            </a:r>
            <a:endParaRPr lang="ru-RU" sz="2000" dirty="0">
              <a:latin typeface="Calibri" panose="020F0502020204030204" pitchFamily="34" charset="0"/>
              <a:cs typeface="Calibri" panose="020F0502020204030204" pitchFamily="34" charset="0"/>
            </a:endParaRPr>
          </a:p>
        </p:txBody>
      </p:sp>
      <p:sp>
        <p:nvSpPr>
          <p:cNvPr id="5" name="Прямоугольник 4"/>
          <p:cNvSpPr/>
          <p:nvPr/>
        </p:nvSpPr>
        <p:spPr>
          <a:xfrm>
            <a:off x="0" y="4509120"/>
            <a:ext cx="9144000" cy="1938992"/>
          </a:xfrm>
          <a:prstGeom prst="rect">
            <a:avLst/>
          </a:prstGeom>
        </p:spPr>
        <p:txBody>
          <a:bodyPr wrap="square">
            <a:spAutoFit/>
          </a:bodyPr>
          <a:lstStyle/>
          <a:p>
            <a:pPr algn="just"/>
            <a:r>
              <a:rPr lang="ru-RU" sz="2000" dirty="0">
                <a:latin typeface="Calibri" panose="020F0502020204030204" pitchFamily="34" charset="0"/>
                <a:cs typeface="Calibri" panose="020F0502020204030204" pitchFamily="34" charset="0"/>
              </a:rPr>
              <a:t>Всего партизаны уничтожили 100 000 немецких войск, сошли с рельсов 993 поезда, 226 бронемашин и танков, 120 самолетов, уничтожили 100 железнодорожных мостов и сотни километров железнодорожных линий. 12 партизан были удостоены звания Героя Советского Союза, трое - Д. Драгунский, П. </a:t>
            </a:r>
            <a:r>
              <a:rPr lang="ru-RU" sz="2000" dirty="0" err="1">
                <a:latin typeface="Calibri" panose="020F0502020204030204" pitchFamily="34" charset="0"/>
                <a:cs typeface="Calibri" panose="020F0502020204030204" pitchFamily="34" charset="0"/>
              </a:rPr>
              <a:t>Камозин</a:t>
            </a:r>
            <a:r>
              <a:rPr lang="ru-RU" sz="2000" dirty="0">
                <a:latin typeface="Calibri" panose="020F0502020204030204" pitchFamily="34" charset="0"/>
                <a:cs typeface="Calibri" panose="020F0502020204030204" pitchFamily="34" charset="0"/>
              </a:rPr>
              <a:t> и А. Головачев - дважды. Более 16 000 партизан были награждены орденами и медалями.</a:t>
            </a:r>
          </a:p>
        </p:txBody>
      </p:sp>
      <p:pic>
        <p:nvPicPr>
          <p:cNvPr id="2051" name="Picture 3" descr="C:\Users\Alise\Моё\ШКОЛА\Английский язык\9 мая\картинки\3247690_original.jpg"/>
          <p:cNvPicPr>
            <a:picLocks noChangeAspect="1" noChangeArrowheads="1"/>
          </p:cNvPicPr>
          <p:nvPr/>
        </p:nvPicPr>
        <p:blipFill rotWithShape="1">
          <a:blip r:embed="rId2">
            <a:extLst>
              <a:ext uri="{28A0092B-C50C-407E-A947-70E740481C1C}">
                <a14:useLocalDpi xmlns:a14="http://schemas.microsoft.com/office/drawing/2010/main" val="0"/>
              </a:ext>
            </a:extLst>
          </a:blip>
          <a:srcRect l="4353" r="3455"/>
          <a:stretch/>
        </p:blipFill>
        <p:spPr bwMode="auto">
          <a:xfrm>
            <a:off x="0" y="548680"/>
            <a:ext cx="6012160" cy="336879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1256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38" y="0"/>
            <a:ext cx="1835696" cy="476672"/>
          </a:xfrm>
        </p:spPr>
        <p:txBody>
          <a:bodyPr>
            <a:noAutofit/>
          </a:bodyPr>
          <a:lstStyle/>
          <a:p>
            <a:r>
              <a:rPr lang="en-AU" sz="3200" dirty="0" smtClean="0">
                <a:solidFill>
                  <a:schemeClr val="bg1"/>
                </a:solidFill>
                <a:latin typeface="Calibri" panose="020F0502020204030204" pitchFamily="34" charset="0"/>
                <a:cs typeface="Calibri" panose="020F0502020204030204" pitchFamily="34" charset="0"/>
              </a:rPr>
              <a:t>Discuss:</a:t>
            </a:r>
            <a:endParaRPr lang="ru-RU" sz="3200" dirty="0">
              <a:solidFill>
                <a:schemeClr val="bg1"/>
              </a:solidFill>
              <a:latin typeface="Calibri" panose="020F0502020204030204" pitchFamily="34" charset="0"/>
              <a:cs typeface="Calibri" panose="020F0502020204030204" pitchFamily="34" charset="0"/>
            </a:endParaRPr>
          </a:p>
        </p:txBody>
      </p:sp>
      <p:sp>
        <p:nvSpPr>
          <p:cNvPr id="4" name="Текст 3"/>
          <p:cNvSpPr>
            <a:spLocks noGrp="1"/>
          </p:cNvSpPr>
          <p:nvPr>
            <p:ph type="body" sz="half" idx="2"/>
          </p:nvPr>
        </p:nvSpPr>
        <p:spPr>
          <a:xfrm>
            <a:off x="179512" y="548680"/>
            <a:ext cx="3384376" cy="4032448"/>
          </a:xfrm>
        </p:spPr>
        <p:txBody>
          <a:bodyPr>
            <a:noAutofit/>
          </a:bodyPr>
          <a:lstStyle/>
          <a:p>
            <a:pPr marL="285750" lvl="0" indent="-285750" algn="just">
              <a:buFont typeface="Arial" panose="020B0604020202020204" pitchFamily="34" charset="0"/>
              <a:buChar char="•"/>
            </a:pPr>
            <a:r>
              <a:rPr lang="en-US" sz="2400" dirty="0"/>
              <a:t>Have you ever been to Bryansk?</a:t>
            </a:r>
            <a:endParaRPr lang="ru-RU" sz="2400" dirty="0"/>
          </a:p>
          <a:p>
            <a:pPr marL="285750" lvl="0" indent="-285750" algn="just">
              <a:buFont typeface="Arial" panose="020B0604020202020204" pitchFamily="34" charset="0"/>
              <a:buChar char="•"/>
            </a:pPr>
            <a:r>
              <a:rPr lang="en-US" sz="2400" dirty="0"/>
              <a:t>Do you know other cities of Military and Partisan Glory? What are they?</a:t>
            </a:r>
            <a:endParaRPr lang="ru-RU" sz="2400" dirty="0"/>
          </a:p>
          <a:p>
            <a:pPr marL="285750" lvl="0" indent="-285750" algn="just">
              <a:buFont typeface="Arial" panose="020B0604020202020204" pitchFamily="34" charset="0"/>
              <a:buChar char="•"/>
            </a:pPr>
            <a:r>
              <a:rPr lang="en-US" sz="2400" dirty="0"/>
              <a:t>What do you know about your native city (town) during the Great Patriotic War</a:t>
            </a:r>
            <a:r>
              <a:rPr lang="en-US" sz="2400" dirty="0" smtClean="0"/>
              <a:t>?</a:t>
            </a:r>
            <a:endParaRPr lang="ru-RU" sz="2400" dirty="0"/>
          </a:p>
        </p:txBody>
      </p:sp>
      <p:sp>
        <p:nvSpPr>
          <p:cNvPr id="5" name="Прямоугольник 4"/>
          <p:cNvSpPr/>
          <p:nvPr/>
        </p:nvSpPr>
        <p:spPr>
          <a:xfrm>
            <a:off x="5220072" y="548680"/>
            <a:ext cx="3563888" cy="3888432"/>
          </a:xfrm>
          <a:prstGeom prst="rect">
            <a:avLst/>
          </a:prstGeom>
        </p:spPr>
        <p:txBody>
          <a:bodyPr wrap="square">
            <a:spAutoFit/>
          </a:bodyPr>
          <a:lstStyle/>
          <a:p>
            <a:r>
              <a:rPr lang="ru-RU" sz="2400" dirty="0"/>
              <a:t>• Вы когда-нибудь были в Брянске?</a:t>
            </a:r>
          </a:p>
          <a:p>
            <a:r>
              <a:rPr lang="ru-RU" sz="2400" dirty="0"/>
              <a:t>• Знаете ли вы другие города воинской и партизанской славы? Кто они такие?</a:t>
            </a:r>
          </a:p>
          <a:p>
            <a:r>
              <a:rPr lang="ru-RU" sz="2400" dirty="0"/>
              <a:t>• Что вы знаете о своем родном городе во время Великой Отечественной войны?</a:t>
            </a:r>
          </a:p>
        </p:txBody>
      </p:sp>
      <p:sp>
        <p:nvSpPr>
          <p:cNvPr id="6" name="Заголовок 1"/>
          <p:cNvSpPr txBox="1">
            <a:spLocks/>
          </p:cNvSpPr>
          <p:nvPr/>
        </p:nvSpPr>
        <p:spPr>
          <a:xfrm>
            <a:off x="5229308" y="0"/>
            <a:ext cx="1835696" cy="476672"/>
          </a:xfrm>
          <a:prstGeom prst="rect">
            <a:avLst/>
          </a:prstGeom>
        </p:spPr>
        <p:txBody>
          <a:bodyPr vert="horz" lIns="91440" tIns="45720" rIns="91440" bIns="45720" rtlCol="0" anchor="b">
            <a:noAutofit/>
          </a:bodyPr>
          <a:lstStyle>
            <a:lvl1pPr algn="l" defTabSz="914400" rtl="0" eaLnBrk="1" latinLnBrk="0" hangingPunct="1">
              <a:spcBef>
                <a:spcPct val="0"/>
              </a:spcBef>
              <a:buNone/>
              <a:defRPr sz="2400" b="0" kern="1200" spc="-100" baseline="0">
                <a:solidFill>
                  <a:schemeClr val="tx2"/>
                </a:solidFill>
                <a:latin typeface="+mj-lt"/>
                <a:ea typeface="+mj-ea"/>
                <a:cs typeface="+mj-cs"/>
              </a:defRPr>
            </a:lvl1pPr>
          </a:lstStyle>
          <a:p>
            <a:r>
              <a:rPr lang="ru-RU" sz="3200" dirty="0" smtClean="0">
                <a:solidFill>
                  <a:schemeClr val="bg1"/>
                </a:solidFill>
                <a:latin typeface="Calibri" panose="020F0502020204030204" pitchFamily="34" charset="0"/>
                <a:cs typeface="Calibri" panose="020F0502020204030204" pitchFamily="34" charset="0"/>
              </a:rPr>
              <a:t>Обсудим</a:t>
            </a:r>
            <a:r>
              <a:rPr lang="en-AU" sz="3200" dirty="0" smtClean="0">
                <a:solidFill>
                  <a:schemeClr val="bg1"/>
                </a:solidFill>
                <a:latin typeface="Calibri" panose="020F0502020204030204" pitchFamily="34" charset="0"/>
                <a:cs typeface="Calibri" panose="020F0502020204030204" pitchFamily="34" charset="0"/>
              </a:rPr>
              <a:t>:</a:t>
            </a:r>
            <a:endParaRPr lang="ru-RU" sz="32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72056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79512" y="908720"/>
            <a:ext cx="3139824" cy="4320480"/>
          </a:xfrm>
        </p:spPr>
        <p:txBody>
          <a:bodyPr>
            <a:noAutofit/>
          </a:bodyPr>
          <a:lstStyle/>
          <a:p>
            <a:r>
              <a:rPr lang="en-US" sz="2800" dirty="0">
                <a:latin typeface="Calibri" panose="020F0502020204030204" pitchFamily="34" charset="0"/>
                <a:cs typeface="Calibri" panose="020F0502020204030204" pitchFamily="34" charset="0"/>
              </a:rPr>
              <a:t>Learn more about the partisan movement during the Great Patriotic War.</a:t>
            </a:r>
            <a:br>
              <a:rPr lang="en-US"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What towns are famous for it?</a:t>
            </a:r>
            <a:br>
              <a:rPr lang="en-US"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Why was </a:t>
            </a:r>
            <a:r>
              <a:rPr lang="en-AU" sz="2800" dirty="0" err="1">
                <a:latin typeface="Calibri" panose="020F0502020204030204" pitchFamily="34" charset="0"/>
                <a:cs typeface="Calibri" panose="020F0502020204030204" pitchFamily="34" charset="0"/>
              </a:rPr>
              <a:t>Dyatkovo</a:t>
            </a:r>
            <a:r>
              <a:rPr lang="en-AU" sz="2800" dirty="0">
                <a:latin typeface="Calibri" panose="020F0502020204030204" pitchFamily="34" charset="0"/>
                <a:cs typeface="Calibri" panose="020F0502020204030204" pitchFamily="34" charset="0"/>
              </a:rPr>
              <a:t> called </a:t>
            </a:r>
            <a:r>
              <a:rPr lang="en-AU" sz="2800" dirty="0" err="1">
                <a:latin typeface="Calibri" panose="020F0502020204030204" pitchFamily="34" charset="0"/>
                <a:cs typeface="Calibri" panose="020F0502020204030204" pitchFamily="34" charset="0"/>
              </a:rPr>
              <a:t>Partisansk</a:t>
            </a:r>
            <a:r>
              <a:rPr lang="en-AU" sz="2800" dirty="0" smtClean="0">
                <a:latin typeface="Calibri" panose="020F0502020204030204" pitchFamily="34" charset="0"/>
                <a:cs typeface="Calibri" panose="020F0502020204030204" pitchFamily="34" charset="0"/>
              </a:rPr>
              <a:t>?</a:t>
            </a:r>
            <a:endParaRPr lang="ru-RU" sz="2800" dirty="0">
              <a:latin typeface="Calibri" panose="020F0502020204030204" pitchFamily="34" charset="0"/>
              <a:cs typeface="Calibri" panose="020F0502020204030204" pitchFamily="34" charset="0"/>
            </a:endParaRPr>
          </a:p>
        </p:txBody>
      </p:sp>
      <p:sp>
        <p:nvSpPr>
          <p:cNvPr id="5" name="Прямоугольник 4"/>
          <p:cNvSpPr/>
          <p:nvPr/>
        </p:nvSpPr>
        <p:spPr>
          <a:xfrm>
            <a:off x="5508104" y="-61555"/>
            <a:ext cx="2357633" cy="523220"/>
          </a:xfrm>
          <a:prstGeom prst="rect">
            <a:avLst/>
          </a:prstGeom>
        </p:spPr>
        <p:txBody>
          <a:bodyPr wrap="none">
            <a:spAutoFit/>
          </a:bodyPr>
          <a:lstStyle/>
          <a:p>
            <a:r>
              <a:rPr lang="ru-RU" sz="2800" dirty="0">
                <a:solidFill>
                  <a:schemeClr val="bg1"/>
                </a:solidFill>
                <a:latin typeface="Calibri" panose="020F0502020204030204" pitchFamily="34" charset="0"/>
                <a:cs typeface="Calibri" panose="020F0502020204030204" pitchFamily="34" charset="0"/>
              </a:rPr>
              <a:t>Деятельность:</a:t>
            </a:r>
          </a:p>
        </p:txBody>
      </p:sp>
      <p:sp>
        <p:nvSpPr>
          <p:cNvPr id="7" name="Прямоугольник 6"/>
          <p:cNvSpPr/>
          <p:nvPr/>
        </p:nvSpPr>
        <p:spPr>
          <a:xfrm>
            <a:off x="0" y="-127547"/>
            <a:ext cx="2267744" cy="584775"/>
          </a:xfrm>
          <a:prstGeom prst="rect">
            <a:avLst/>
          </a:prstGeom>
        </p:spPr>
        <p:txBody>
          <a:bodyPr wrap="square">
            <a:spAutoFit/>
          </a:bodyPr>
          <a:lstStyle/>
          <a:p>
            <a:r>
              <a:rPr lang="en-US" sz="3200" dirty="0">
                <a:solidFill>
                  <a:schemeClr val="bg1"/>
                </a:solidFill>
                <a:latin typeface="Calibri" panose="020F0502020204030204" pitchFamily="34" charset="0"/>
                <a:cs typeface="Calibri" panose="020F0502020204030204" pitchFamily="34" charset="0"/>
              </a:rPr>
              <a:t>Activity:</a:t>
            </a:r>
            <a:endParaRPr lang="ru-RU" sz="3200" dirty="0">
              <a:solidFill>
                <a:schemeClr val="bg1"/>
              </a:solidFill>
              <a:latin typeface="Calibri" panose="020F0502020204030204" pitchFamily="34" charset="0"/>
              <a:cs typeface="Calibri" panose="020F0502020204030204" pitchFamily="34" charset="0"/>
            </a:endParaRPr>
          </a:p>
        </p:txBody>
      </p:sp>
      <p:sp>
        <p:nvSpPr>
          <p:cNvPr id="8" name="Прямоугольник 7"/>
          <p:cNvSpPr/>
          <p:nvPr/>
        </p:nvSpPr>
        <p:spPr>
          <a:xfrm>
            <a:off x="5292080" y="1052736"/>
            <a:ext cx="3528392" cy="3785652"/>
          </a:xfrm>
          <a:prstGeom prst="rect">
            <a:avLst/>
          </a:prstGeom>
        </p:spPr>
        <p:txBody>
          <a:bodyPr wrap="square">
            <a:spAutoFit/>
          </a:bodyPr>
          <a:lstStyle/>
          <a:p>
            <a:r>
              <a:rPr lang="ru-RU" sz="2400" dirty="0"/>
              <a:t>Узнайте больше о партизанском движении в годы Великой Отечественной войны.</a:t>
            </a:r>
          </a:p>
          <a:p>
            <a:r>
              <a:rPr lang="ru-RU" sz="2400" dirty="0"/>
              <a:t>Какие города славятся этим?</a:t>
            </a:r>
          </a:p>
          <a:p>
            <a:r>
              <a:rPr lang="ru-RU" sz="2400" dirty="0"/>
              <a:t>Почему Дятьково назвали Партизанском?</a:t>
            </a:r>
          </a:p>
        </p:txBody>
      </p:sp>
    </p:spTree>
    <p:extLst>
      <p:ext uri="{BB962C8B-B14F-4D97-AF65-F5344CB8AC3E}">
        <p14:creationId xmlns:p14="http://schemas.microsoft.com/office/powerpoint/2010/main" val="3536411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916832"/>
            <a:ext cx="7848600" cy="1927225"/>
          </a:xfrm>
        </p:spPr>
        <p:txBody>
          <a:bodyPr/>
          <a:lstStyle/>
          <a:p>
            <a:pPr algn="ctr"/>
            <a:r>
              <a:rPr lang="en-US" sz="3600" dirty="0"/>
              <a:t>Thank you for the </a:t>
            </a:r>
            <a:r>
              <a:rPr lang="en-US" sz="3600" dirty="0" smtClean="0"/>
              <a:t>attention</a:t>
            </a:r>
            <a:r>
              <a:rPr lang="ru-RU" sz="3600" smtClean="0"/>
              <a:t>!</a:t>
            </a:r>
            <a:r>
              <a:rPr lang="ru-RU" sz="3600" dirty="0"/>
              <a:t/>
            </a:r>
            <a:br>
              <a:rPr lang="ru-RU" sz="3600" dirty="0"/>
            </a:br>
            <a:r>
              <a:rPr lang="ru-RU" sz="2400" dirty="0" smtClean="0"/>
              <a:t>спасибо за внимание!</a:t>
            </a:r>
            <a:endParaRPr lang="ru-RU" sz="2400" dirty="0"/>
          </a:p>
        </p:txBody>
      </p:sp>
    </p:spTree>
    <p:extLst>
      <p:ext uri="{BB962C8B-B14F-4D97-AF65-F5344CB8AC3E}">
        <p14:creationId xmlns:p14="http://schemas.microsoft.com/office/powerpoint/2010/main" val="22716954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сность">
  <a:themeElements>
    <a:clrScheme name="Ясность">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Классическая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Ясность">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54</TotalTime>
  <Words>729</Words>
  <Application>Microsoft Office PowerPoint</Application>
  <PresentationFormat>Экран (4:3)</PresentationFormat>
  <Paragraphs>26</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Ясность</vt:lpstr>
      <vt:lpstr>The City of Military and Partisan Glory Город воинской и партизанской славы</vt:lpstr>
      <vt:lpstr>Презентация PowerPoint</vt:lpstr>
      <vt:lpstr>Презентация PowerPoint</vt:lpstr>
      <vt:lpstr>Презентация PowerPoint</vt:lpstr>
      <vt:lpstr>Презентация PowerPoint</vt:lpstr>
      <vt:lpstr>Discuss:</vt:lpstr>
      <vt:lpstr>Презентация PowerPoint</vt:lpstr>
      <vt:lpstr>Thank you for the attention! 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City of Military and Partisan Glory Город воинской и партизанской славы</dc:title>
  <dc:creator>Alise</dc:creator>
  <cp:lastModifiedBy>Alise</cp:lastModifiedBy>
  <cp:revision>7</cp:revision>
  <dcterms:created xsi:type="dcterms:W3CDTF">2020-04-30T08:30:10Z</dcterms:created>
  <dcterms:modified xsi:type="dcterms:W3CDTF">2020-05-01T09:26:18Z</dcterms:modified>
</cp:coreProperties>
</file>