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varScale="1">
        <p:scale>
          <a:sx n="116" d="100"/>
          <a:sy n="116"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123201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F55608-04CB-4D5F-BA3E-8B21C6598DB7}"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215049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134284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91579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268035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407055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167045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1246694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395248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134178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41192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9F55608-04CB-4D5F-BA3E-8B21C6598DB7}"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98863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9F55608-04CB-4D5F-BA3E-8B21C6598DB7}" type="datetimeFigureOut">
              <a:rPr lang="ru-RU" smtClean="0"/>
              <a:t>03.05.2020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262794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166871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285072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9F55608-04CB-4D5F-BA3E-8B21C6598DB7}" type="datetimeFigureOut">
              <a:rPr lang="ru-RU" smtClean="0"/>
              <a:t>03.05.2020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73049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F55608-04CB-4D5F-BA3E-8B21C6598DB7}"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F1568A-F432-491A-AEDC-8B9AD9B8DF58}" type="slidenum">
              <a:rPr lang="ru-RU" smtClean="0"/>
              <a:t>‹#›</a:t>
            </a:fld>
            <a:endParaRPr lang="ru-RU"/>
          </a:p>
        </p:txBody>
      </p:sp>
    </p:spTree>
    <p:extLst>
      <p:ext uri="{BB962C8B-B14F-4D97-AF65-F5344CB8AC3E}">
        <p14:creationId xmlns:p14="http://schemas.microsoft.com/office/powerpoint/2010/main" val="409085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F55608-04CB-4D5F-BA3E-8B21C6598DB7}" type="datetimeFigureOut">
              <a:rPr lang="ru-RU" smtClean="0"/>
              <a:t>03.05.2020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8F1568A-F432-491A-AEDC-8B9AD9B8DF58}" type="slidenum">
              <a:rPr lang="ru-RU" smtClean="0"/>
              <a:t>‹#›</a:t>
            </a:fld>
            <a:endParaRPr lang="ru-RU"/>
          </a:p>
        </p:txBody>
      </p:sp>
    </p:spTree>
    <p:extLst>
      <p:ext uri="{BB962C8B-B14F-4D97-AF65-F5344CB8AC3E}">
        <p14:creationId xmlns:p14="http://schemas.microsoft.com/office/powerpoint/2010/main" val="278246483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0618" y="2166551"/>
            <a:ext cx="9144000" cy="1177004"/>
          </a:xfrm>
        </p:spPr>
        <p:txBody>
          <a:bodyPr>
            <a:noAutofit/>
          </a:bodyPr>
          <a:lstStyle/>
          <a:p>
            <a:pPr algn="ctr"/>
            <a:r>
              <a:rPr lang="en-US" sz="7200" dirty="0" smtClean="0">
                <a:latin typeface="Segoe UI" panose="020B0502040204020203" pitchFamily="34" charset="0"/>
                <a:ea typeface="Segoe UI" panose="020B0502040204020203" pitchFamily="34" charset="0"/>
                <a:cs typeface="Segoe UI" panose="020B0502040204020203" pitchFamily="34" charset="0"/>
              </a:rPr>
              <a:t>VICTORY 75</a:t>
            </a:r>
            <a:endParaRPr lang="ru-RU" sz="7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8835079" y="3954162"/>
            <a:ext cx="1695529" cy="369332"/>
          </a:xfrm>
          <a:prstGeom prst="rect">
            <a:avLst/>
          </a:prstGeom>
          <a:noFill/>
        </p:spPr>
        <p:txBody>
          <a:bodyPr wrap="none" rtlCol="0">
            <a:spAutoFit/>
          </a:bodyPr>
          <a:lstStyle/>
          <a:p>
            <a:r>
              <a:rPr lang="en-US" dirty="0" smtClean="0"/>
              <a:t>We are proud …</a:t>
            </a:r>
            <a:endParaRPr lang="ru-RU" dirty="0"/>
          </a:p>
        </p:txBody>
      </p:sp>
      <p:sp>
        <p:nvSpPr>
          <p:cNvPr id="5" name="TextBox 4"/>
          <p:cNvSpPr txBox="1"/>
          <p:nvPr/>
        </p:nvSpPr>
        <p:spPr>
          <a:xfrm>
            <a:off x="461319" y="6294048"/>
            <a:ext cx="2364750" cy="369332"/>
          </a:xfrm>
          <a:prstGeom prst="rect">
            <a:avLst/>
          </a:prstGeom>
          <a:noFill/>
        </p:spPr>
        <p:txBody>
          <a:bodyPr wrap="none" rtlCol="0">
            <a:spAutoFit/>
          </a:bodyPr>
          <a:lstStyle/>
          <a:p>
            <a:r>
              <a:rPr lang="ru-RU" dirty="0" err="1" smtClean="0"/>
              <a:t>Бахматов</a:t>
            </a:r>
            <a:r>
              <a:rPr lang="ru-RU" dirty="0" smtClean="0"/>
              <a:t> Антон 9Б</a:t>
            </a:r>
          </a:p>
        </p:txBody>
      </p:sp>
      <p:sp>
        <p:nvSpPr>
          <p:cNvPr id="6" name="TextBox 5"/>
          <p:cNvSpPr txBox="1"/>
          <p:nvPr/>
        </p:nvSpPr>
        <p:spPr>
          <a:xfrm>
            <a:off x="8153293" y="3517919"/>
            <a:ext cx="2031325" cy="369332"/>
          </a:xfrm>
          <a:prstGeom prst="rect">
            <a:avLst/>
          </a:prstGeom>
          <a:noFill/>
        </p:spPr>
        <p:txBody>
          <a:bodyPr wrap="none" rtlCol="0">
            <a:spAutoFit/>
          </a:bodyPr>
          <a:lstStyle/>
          <a:p>
            <a:r>
              <a:rPr lang="en-US" dirty="0" smtClean="0"/>
              <a:t>We remember…</a:t>
            </a:r>
            <a:endParaRPr lang="ru-RU" dirty="0"/>
          </a:p>
        </p:txBody>
      </p:sp>
    </p:spTree>
    <p:extLst>
      <p:ext uri="{BB962C8B-B14F-4D97-AF65-F5344CB8AC3E}">
        <p14:creationId xmlns:p14="http://schemas.microsoft.com/office/powerpoint/2010/main" val="3067805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52904" y="172086"/>
            <a:ext cx="4038447" cy="6426421"/>
          </a:xfrm>
        </p:spPr>
        <p:txBody>
          <a:bodyPr>
            <a:normAutofit/>
          </a:bodyPr>
          <a:lstStyle/>
          <a:p>
            <a:pPr marL="0" indent="0" algn="just">
              <a:lnSpc>
                <a:spcPct val="150000"/>
              </a:lnSpc>
              <a:buNone/>
            </a:pPr>
            <a:r>
              <a:rPr lang="ru-RU" sz="1600" dirty="0" smtClean="0"/>
              <a:t>	</a:t>
            </a:r>
            <a:r>
              <a:rPr lang="en-US" sz="1800" dirty="0" smtClean="0"/>
              <a:t>In </a:t>
            </a:r>
            <a:r>
              <a:rPr lang="en-US" sz="1800" dirty="0"/>
              <a:t>the morning at four o’clock on June 22, </a:t>
            </a:r>
            <a:r>
              <a:rPr lang="en-US" sz="1800" dirty="0" smtClean="0"/>
              <a:t>1941, our country </a:t>
            </a:r>
            <a:r>
              <a:rPr lang="en-US" sz="1800" dirty="0"/>
              <a:t>was attacked by German troops. </a:t>
            </a:r>
            <a:r>
              <a:rPr lang="en-US" sz="1800" dirty="0" smtClean="0"/>
              <a:t>After </a:t>
            </a:r>
            <a:r>
              <a:rPr lang="en-US" sz="1800" dirty="0"/>
              <a:t>1418 days of the </a:t>
            </a:r>
            <a:r>
              <a:rPr lang="en-US" sz="1800" dirty="0" smtClean="0"/>
              <a:t>Great Patriotic War </a:t>
            </a:r>
            <a:r>
              <a:rPr lang="en-US" sz="1800" dirty="0"/>
              <a:t>began on the territory of the Krasnodar territory; the fighting began on July 25, 1942</a:t>
            </a:r>
            <a:r>
              <a:rPr lang="en-US" sz="1800" dirty="0" smtClean="0"/>
              <a:t>.</a:t>
            </a:r>
            <a:endParaRPr lang="ru-RU" sz="1800" dirty="0" smtClean="0"/>
          </a:p>
          <a:p>
            <a:pPr marL="0" indent="0" algn="just">
              <a:lnSpc>
                <a:spcPct val="150000"/>
              </a:lnSpc>
              <a:buNone/>
            </a:pPr>
            <a:r>
              <a:rPr lang="ru-RU" sz="1800" dirty="0"/>
              <a:t>	</a:t>
            </a:r>
            <a:r>
              <a:rPr lang="ru-RU" sz="1800" dirty="0" smtClean="0"/>
              <a:t>В 4 часа утра 22 июня 1941 года наша страна была атакована немецкими войсками. Через</a:t>
            </a:r>
            <a:r>
              <a:rPr lang="en-US" sz="1800" dirty="0" smtClean="0"/>
              <a:t> </a:t>
            </a:r>
            <a:r>
              <a:rPr lang="ru-RU" sz="1800" dirty="0" smtClean="0"/>
              <a:t>1418 дней Великая Отечественная война</a:t>
            </a:r>
            <a:r>
              <a:rPr lang="en-US" sz="1800" dirty="0" smtClean="0"/>
              <a:t> </a:t>
            </a:r>
            <a:r>
              <a:rPr lang="ru-RU" sz="1800" dirty="0" smtClean="0"/>
              <a:t>дошла и до территории Краснодара</a:t>
            </a:r>
            <a:r>
              <a:rPr lang="en-US" sz="1800" dirty="0" smtClean="0"/>
              <a:t>;</a:t>
            </a:r>
            <a:r>
              <a:rPr lang="ru-RU" sz="1800" dirty="0" smtClean="0"/>
              <a:t> боевые действия начались 25 июля 1942 года.</a:t>
            </a:r>
            <a:endParaRPr lang="ru-RU" sz="18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23" y="1938960"/>
            <a:ext cx="4625546" cy="2494167"/>
          </a:xfrm>
          <a:prstGeom prst="rect">
            <a:avLst/>
          </a:prstGeom>
        </p:spPr>
      </p:pic>
    </p:spTree>
    <p:extLst>
      <p:ext uri="{BB962C8B-B14F-4D97-AF65-F5344CB8AC3E}">
        <p14:creationId xmlns:p14="http://schemas.microsoft.com/office/powerpoint/2010/main" val="1257639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2167" y="165701"/>
            <a:ext cx="4878860" cy="6692299"/>
          </a:xfrm>
        </p:spPr>
        <p:txBody>
          <a:bodyPr>
            <a:normAutofit/>
          </a:bodyPr>
          <a:lstStyle/>
          <a:p>
            <a:pPr marL="0" indent="0" algn="just">
              <a:lnSpc>
                <a:spcPct val="150000"/>
              </a:lnSpc>
              <a:buNone/>
            </a:pPr>
            <a:r>
              <a:rPr lang="ru-RU" sz="1800" dirty="0" smtClean="0"/>
              <a:t>	</a:t>
            </a:r>
            <a:r>
              <a:rPr lang="en-US" sz="1800" dirty="0" smtClean="0"/>
              <a:t>422 </a:t>
            </a:r>
            <a:r>
              <a:rPr lang="en-US" sz="1800" dirty="0"/>
              <a:t>days this region was under occupation. In six months, the invaders killed every 13th man. About seven thousand residents of Krasnodar were killed in gas chambers. Here, for the first time, the Germans used these «factories of death». This method they then intended to spread throughout the world</a:t>
            </a:r>
            <a:r>
              <a:rPr lang="en-US" sz="1800" dirty="0" smtClean="0"/>
              <a:t>.</a:t>
            </a:r>
            <a:endParaRPr lang="ru-RU" sz="1800" dirty="0" smtClean="0"/>
          </a:p>
          <a:p>
            <a:pPr marL="0" indent="0" algn="just">
              <a:lnSpc>
                <a:spcPct val="150000"/>
              </a:lnSpc>
              <a:buNone/>
            </a:pPr>
            <a:r>
              <a:rPr lang="ru-RU" sz="1800" dirty="0"/>
              <a:t>	</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287" y="165701"/>
            <a:ext cx="4265603" cy="2857954"/>
          </a:xfrm>
          <a:prstGeom prst="rect">
            <a:avLst/>
          </a:prstGeom>
        </p:spPr>
      </p:pic>
      <p:sp>
        <p:nvSpPr>
          <p:cNvPr id="8" name="TextBox 7"/>
          <p:cNvSpPr txBox="1"/>
          <p:nvPr/>
        </p:nvSpPr>
        <p:spPr>
          <a:xfrm>
            <a:off x="6071287" y="3237470"/>
            <a:ext cx="5296930" cy="3416320"/>
          </a:xfrm>
          <a:prstGeom prst="rect">
            <a:avLst/>
          </a:prstGeom>
          <a:noFill/>
        </p:spPr>
        <p:txBody>
          <a:bodyPr wrap="square" rtlCol="0">
            <a:spAutoFit/>
          </a:bodyPr>
          <a:lstStyle/>
          <a:p>
            <a:pPr algn="just">
              <a:lnSpc>
                <a:spcPct val="150000"/>
              </a:lnSpc>
            </a:pPr>
            <a:r>
              <a:rPr lang="ru-RU" dirty="0" smtClean="0"/>
              <a:t>	</a:t>
            </a:r>
            <a:r>
              <a:rPr lang="en-US" dirty="0" smtClean="0"/>
              <a:t>422</a:t>
            </a:r>
            <a:r>
              <a:rPr lang="ru-RU" dirty="0" smtClean="0"/>
              <a:t> </a:t>
            </a:r>
            <a:r>
              <a:rPr lang="ru-RU" dirty="0"/>
              <a:t>дня регион находился под оккупацией. На протяжении 6 месяцев захватчики убивали каждого 13-го человека. Около 7 тысяч жителей Краснодара погибли в газовых камерах. Здесь в первый раз немцы использовали эти «Фабрики смерти». Данный метод они планировали использовать по всему миру.</a:t>
            </a:r>
          </a:p>
          <a:p>
            <a:pPr algn="just">
              <a:lnSpc>
                <a:spcPct val="150000"/>
              </a:lnSpc>
            </a:pPr>
            <a:endParaRPr lang="ru-RU"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67" y="3511850"/>
            <a:ext cx="5244865" cy="2776152"/>
          </a:xfrm>
          <a:prstGeom prst="rect">
            <a:avLst/>
          </a:prstGeom>
        </p:spPr>
      </p:pic>
    </p:spTree>
    <p:extLst>
      <p:ext uri="{BB962C8B-B14F-4D97-AF65-F5344CB8AC3E}">
        <p14:creationId xmlns:p14="http://schemas.microsoft.com/office/powerpoint/2010/main" val="551926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8070" y="384002"/>
            <a:ext cx="3774989" cy="5967371"/>
          </a:xfrm>
        </p:spPr>
        <p:txBody>
          <a:bodyPr>
            <a:normAutofit fontScale="92500" lnSpcReduction="20000"/>
          </a:bodyPr>
          <a:lstStyle/>
          <a:p>
            <a:pPr marL="0" indent="0" algn="just">
              <a:lnSpc>
                <a:spcPct val="150000"/>
              </a:lnSpc>
              <a:buNone/>
            </a:pPr>
            <a:r>
              <a:rPr lang="ru-RU" sz="1800" dirty="0" smtClean="0"/>
              <a:t>	</a:t>
            </a:r>
            <a:r>
              <a:rPr lang="en-US" sz="1800" dirty="0" smtClean="0"/>
              <a:t>People </a:t>
            </a:r>
            <a:r>
              <a:rPr lang="en-US" sz="1800" dirty="0"/>
              <a:t>paid a huge price for the victory in the war 120 thousand dead </a:t>
            </a:r>
            <a:r>
              <a:rPr lang="en-US" sz="1800" dirty="0" err="1"/>
              <a:t>Kubans</a:t>
            </a:r>
            <a:r>
              <a:rPr lang="en-US" sz="1800" dirty="0"/>
              <a:t> buried on the territory of 36 states</a:t>
            </a:r>
            <a:r>
              <a:rPr lang="en-US" sz="1800" dirty="0" smtClean="0"/>
              <a:t>.</a:t>
            </a:r>
            <a:r>
              <a:rPr lang="ru-RU" sz="1800" dirty="0" smtClean="0"/>
              <a:t> </a:t>
            </a:r>
            <a:r>
              <a:rPr lang="en-US" sz="1800" dirty="0" smtClean="0"/>
              <a:t>Only part of them can be read the names of dead soldiers. But every </a:t>
            </a:r>
            <a:r>
              <a:rPr lang="en-US" sz="1800" dirty="0"/>
              <a:t>year thousands of people come to bow the memory of heroes</a:t>
            </a:r>
            <a:r>
              <a:rPr lang="en-US" sz="1800" dirty="0" smtClean="0"/>
              <a:t>.</a:t>
            </a:r>
            <a:endParaRPr lang="ru-RU" sz="1800" dirty="0" smtClean="0"/>
          </a:p>
          <a:p>
            <a:pPr marL="0" indent="0" algn="just">
              <a:lnSpc>
                <a:spcPct val="150000"/>
              </a:lnSpc>
              <a:buNone/>
            </a:pPr>
            <a:r>
              <a:rPr lang="ru-RU" sz="1800" dirty="0"/>
              <a:t>	</a:t>
            </a:r>
            <a:r>
              <a:rPr lang="ru-RU" sz="1800" dirty="0" smtClean="0"/>
              <a:t>Люди заплатили огромную цену за победу в войне</a:t>
            </a:r>
            <a:r>
              <a:rPr lang="en-US" sz="1800" dirty="0" smtClean="0"/>
              <a:t>:</a:t>
            </a:r>
            <a:r>
              <a:rPr lang="ru-RU" sz="1800" dirty="0" smtClean="0"/>
              <a:t> 120 тысяч погибших кубанцев были похоронены на территории 36 стран. И только лишь часть их имён известна. Но </a:t>
            </a:r>
            <a:r>
              <a:rPr lang="ru-RU" sz="1800" dirty="0"/>
              <a:t>к</a:t>
            </a:r>
            <a:r>
              <a:rPr lang="ru-RU" sz="1800" dirty="0" smtClean="0"/>
              <a:t>аждый год люди приходят чтобы почтить память героев.</a:t>
            </a: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692" y="1266052"/>
            <a:ext cx="4876800" cy="3238500"/>
          </a:xfrm>
          <a:prstGeom prst="rect">
            <a:avLst/>
          </a:prstGeom>
        </p:spPr>
      </p:pic>
      <p:sp>
        <p:nvSpPr>
          <p:cNvPr id="5" name="TextBox 4"/>
          <p:cNvSpPr txBox="1"/>
          <p:nvPr/>
        </p:nvSpPr>
        <p:spPr>
          <a:xfrm>
            <a:off x="5338119" y="4619882"/>
            <a:ext cx="6301946" cy="2031325"/>
          </a:xfrm>
          <a:prstGeom prst="rect">
            <a:avLst/>
          </a:prstGeom>
          <a:noFill/>
        </p:spPr>
        <p:txBody>
          <a:bodyPr wrap="square" rtlCol="0">
            <a:spAutoFit/>
          </a:bodyPr>
          <a:lstStyle/>
          <a:p>
            <a:pPr algn="just"/>
            <a:r>
              <a:rPr lang="en-US" dirty="0" smtClean="0"/>
              <a:t>	Memorial </a:t>
            </a:r>
            <a:r>
              <a:rPr lang="ru-RU" dirty="0" smtClean="0"/>
              <a:t>«</a:t>
            </a:r>
            <a:r>
              <a:rPr lang="en-US" dirty="0"/>
              <a:t>V</a:t>
            </a:r>
            <a:r>
              <a:rPr lang="en-US" dirty="0" smtClean="0"/>
              <a:t>ictims of fascist terror</a:t>
            </a:r>
            <a:r>
              <a:rPr lang="ru-RU" dirty="0" smtClean="0"/>
              <a:t>»</a:t>
            </a:r>
            <a:r>
              <a:rPr lang="en-US" dirty="0" smtClean="0"/>
              <a:t> with the words</a:t>
            </a:r>
            <a:r>
              <a:rPr lang="ru-RU" dirty="0" smtClean="0"/>
              <a:t> </a:t>
            </a:r>
            <a:r>
              <a:rPr lang="en-US" dirty="0" smtClean="0"/>
              <a:t>on him: “Remember,</a:t>
            </a:r>
            <a:r>
              <a:rPr lang="en-US" dirty="0" smtClean="0"/>
              <a:t> remember, remember</a:t>
            </a:r>
            <a:r>
              <a:rPr lang="en-US" dirty="0" smtClean="0"/>
              <a:t>, people. The killer’s name is fascism!”</a:t>
            </a:r>
          </a:p>
          <a:p>
            <a:pPr algn="just"/>
            <a:r>
              <a:rPr lang="en-US" dirty="0"/>
              <a:t>	</a:t>
            </a:r>
            <a:r>
              <a:rPr lang="ru-RU" dirty="0" smtClean="0"/>
              <a:t>Мемориал «Жертвам фашистского террора»</a:t>
            </a:r>
            <a:r>
              <a:rPr lang="ru-RU" dirty="0"/>
              <a:t> </a:t>
            </a:r>
            <a:r>
              <a:rPr lang="ru-RU" dirty="0" smtClean="0"/>
              <a:t>со словами на нём: </a:t>
            </a:r>
            <a:r>
              <a:rPr lang="en-US" dirty="0" smtClean="0"/>
              <a:t>“</a:t>
            </a:r>
            <a:r>
              <a:rPr lang="ru-RU" dirty="0" smtClean="0"/>
              <a:t>Помните, помните, помните, люди. Имя убийцы – фашизм.</a:t>
            </a:r>
            <a:endParaRPr lang="ru-RU" dirty="0" smtClean="0"/>
          </a:p>
          <a:p>
            <a:pPr algn="just"/>
            <a:endParaRPr lang="ru-RU" dirty="0"/>
          </a:p>
        </p:txBody>
      </p:sp>
    </p:spTree>
    <p:extLst>
      <p:ext uri="{BB962C8B-B14F-4D97-AF65-F5344CB8AC3E}">
        <p14:creationId xmlns:p14="http://schemas.microsoft.com/office/powerpoint/2010/main" val="3957633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1064" y="276911"/>
            <a:ext cx="4541109" cy="6362786"/>
          </a:xfrm>
        </p:spPr>
        <p:txBody>
          <a:bodyPr>
            <a:normAutofit/>
          </a:bodyPr>
          <a:lstStyle/>
          <a:p>
            <a:pPr marL="0" indent="0" algn="just">
              <a:lnSpc>
                <a:spcPct val="150000"/>
              </a:lnSpc>
              <a:buNone/>
            </a:pPr>
            <a:r>
              <a:rPr lang="ru-RU" sz="2000" dirty="0" smtClean="0"/>
              <a:t>	</a:t>
            </a:r>
            <a:r>
              <a:rPr lang="en-US" sz="2000" dirty="0" smtClean="0"/>
              <a:t>Kuban </a:t>
            </a:r>
            <a:r>
              <a:rPr lang="en-US" sz="2000" dirty="0"/>
              <a:t>bravely fought with the enemy on all fronts of the Great Patriotic war. About 500 thousand people are listed in the book of Memory. 289 </a:t>
            </a:r>
            <a:r>
              <a:rPr lang="en-US" sz="2000" dirty="0" smtClean="0"/>
              <a:t>people </a:t>
            </a:r>
            <a:r>
              <a:rPr lang="en-US" sz="2000" dirty="0"/>
              <a:t>became Heroes of the Soviet Union</a:t>
            </a:r>
            <a:r>
              <a:rPr lang="en-US" sz="2000" dirty="0" smtClean="0"/>
              <a:t>.</a:t>
            </a:r>
          </a:p>
          <a:p>
            <a:pPr marL="0" indent="0" algn="just">
              <a:lnSpc>
                <a:spcPct val="150000"/>
              </a:lnSpc>
              <a:buNone/>
            </a:pPr>
            <a:r>
              <a:rPr lang="en-US" sz="2000" dirty="0"/>
              <a:t>	</a:t>
            </a:r>
            <a:r>
              <a:rPr lang="ru-RU" sz="2000" dirty="0" smtClean="0"/>
              <a:t>Кубанцы смело сражались на всех фронтах Великой Отечественной войны. Около 500 тысяч человек были занесены в книгу памяти. 289 человек стали героями советского союза.</a:t>
            </a:r>
            <a:endParaRPr lang="ru-RU"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749" y="1157931"/>
            <a:ext cx="1752600" cy="30099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712" y="1928900"/>
            <a:ext cx="1524213" cy="2133898"/>
          </a:xfrm>
          <a:prstGeom prst="rect">
            <a:avLst/>
          </a:prstGeom>
        </p:spPr>
      </p:pic>
    </p:spTree>
    <p:extLst>
      <p:ext uri="{BB962C8B-B14F-4D97-AF65-F5344CB8AC3E}">
        <p14:creationId xmlns:p14="http://schemas.microsoft.com/office/powerpoint/2010/main" val="283530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8643" y="243960"/>
            <a:ext cx="4129216" cy="6614040"/>
          </a:xfrm>
        </p:spPr>
        <p:txBody>
          <a:bodyPr>
            <a:normAutofit fontScale="92500"/>
          </a:bodyPr>
          <a:lstStyle/>
          <a:p>
            <a:pPr marL="0" indent="0" algn="just">
              <a:lnSpc>
                <a:spcPct val="150000"/>
              </a:lnSpc>
              <a:buNone/>
            </a:pPr>
            <a:r>
              <a:rPr lang="ru-RU" sz="1800" dirty="0" smtClean="0"/>
              <a:t>	</a:t>
            </a:r>
            <a:r>
              <a:rPr lang="en-US" sz="1800" dirty="0" smtClean="0"/>
              <a:t>Kuban </a:t>
            </a:r>
            <a:r>
              <a:rPr lang="en-US" sz="1800" dirty="0"/>
              <a:t>cities were awarded military orders for their contribution to the Victory over the enemy. Novorossiysk was awarded the title of «Hero City» and other honorary awards. Military orders of the Patriotic of the 1st degree were also awarded to the cities of Sochi and </a:t>
            </a:r>
            <a:r>
              <a:rPr lang="en-US" sz="1800" dirty="0" err="1"/>
              <a:t>Tuapse</a:t>
            </a:r>
            <a:r>
              <a:rPr lang="en-US" sz="1800" dirty="0" smtClean="0"/>
              <a:t>.</a:t>
            </a:r>
            <a:endParaRPr lang="ru-RU" sz="1800" dirty="0"/>
          </a:p>
          <a:p>
            <a:pPr marL="0" indent="0" algn="just">
              <a:lnSpc>
                <a:spcPct val="150000"/>
              </a:lnSpc>
              <a:buNone/>
            </a:pPr>
            <a:r>
              <a:rPr lang="ru-RU" sz="1800" dirty="0" smtClean="0"/>
              <a:t>	Города Кубани были награждены военными орденами за их вклад в Победу над врагом. Новороссийск был удостоен звания «Город-герой» и других почетных наград. Военными орденами 1-й степени были также награждены Сочи и Туапсе.</a:t>
            </a: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859" y="1229498"/>
            <a:ext cx="4876800" cy="3657600"/>
          </a:xfrm>
          <a:prstGeom prst="rect">
            <a:avLst/>
          </a:prstGeom>
        </p:spPr>
      </p:pic>
    </p:spTree>
    <p:extLst>
      <p:ext uri="{BB962C8B-B14F-4D97-AF65-F5344CB8AC3E}">
        <p14:creationId xmlns:p14="http://schemas.microsoft.com/office/powerpoint/2010/main" val="348908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0936" y="1227439"/>
            <a:ext cx="8541697" cy="523220"/>
          </a:xfrm>
          <a:prstGeom prst="rect">
            <a:avLst/>
          </a:prstGeom>
          <a:noFill/>
        </p:spPr>
        <p:txBody>
          <a:bodyPr wrap="none" rtlCol="0">
            <a:spAutoFit/>
          </a:bodyPr>
          <a:lstStyle/>
          <a:p>
            <a:pPr algn="just"/>
            <a:r>
              <a:rPr lang="en-US" sz="2800" dirty="0" smtClean="0"/>
              <a:t>The Immortal Regiment: the pride and memory </a:t>
            </a:r>
            <a:r>
              <a:rPr lang="en-US" sz="2800" dirty="0"/>
              <a:t>o</a:t>
            </a:r>
            <a:r>
              <a:rPr lang="en-US" sz="2800" dirty="0" smtClean="0"/>
              <a:t>f Russia </a:t>
            </a:r>
            <a:endParaRPr lang="ru-RU" sz="28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18" y="2531074"/>
            <a:ext cx="3582626" cy="358963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944" y="2531075"/>
            <a:ext cx="6381576" cy="3589637"/>
          </a:xfrm>
          <a:prstGeom prst="rect">
            <a:avLst/>
          </a:prstGeom>
        </p:spPr>
      </p:pic>
    </p:spTree>
    <p:extLst>
      <p:ext uri="{BB962C8B-B14F-4D97-AF65-F5344CB8AC3E}">
        <p14:creationId xmlns:p14="http://schemas.microsoft.com/office/powerpoint/2010/main" val="3555584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300</TotalTime>
  <Words>22</Words>
  <Application>Microsoft Office PowerPoint</Application>
  <PresentationFormat>Широкоэкранный</PresentationFormat>
  <Paragraphs>18</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Century Gothic</vt:lpstr>
      <vt:lpstr>Segoe UI</vt:lpstr>
      <vt:lpstr>Wingdings 3</vt:lpstr>
      <vt:lpstr>Ион</vt:lpstr>
      <vt:lpstr>VICTORY 75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VICTORY 75</dc:title>
  <dc:creator>Pashka</dc:creator>
  <cp:lastModifiedBy>Pashka</cp:lastModifiedBy>
  <cp:revision>13</cp:revision>
  <dcterms:created xsi:type="dcterms:W3CDTF">2020-05-03T08:27:41Z</dcterms:created>
  <dcterms:modified xsi:type="dcterms:W3CDTF">2020-05-03T13:28:14Z</dcterms:modified>
</cp:coreProperties>
</file>