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65" r:id="rId2"/>
    <p:sldId id="266" r:id="rId3"/>
    <p:sldId id="267" r:id="rId4"/>
    <p:sldId id="270" r:id="rId5"/>
    <p:sldId id="275" r:id="rId6"/>
    <p:sldId id="268" r:id="rId7"/>
    <p:sldId id="276" r:id="rId8"/>
    <p:sldId id="256" r:id="rId9"/>
    <p:sldId id="259" r:id="rId10"/>
    <p:sldId id="260" r:id="rId11"/>
    <p:sldId id="258" r:id="rId12"/>
    <p:sldId id="271" r:id="rId13"/>
    <p:sldId id="272" r:id="rId14"/>
    <p:sldId id="273" r:id="rId15"/>
    <p:sldId id="261" r:id="rId16"/>
    <p:sldId id="262" r:id="rId17"/>
    <p:sldId id="269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07" autoAdjust="0"/>
    <p:restoredTop sz="86477" autoAdjust="0"/>
  </p:normalViewPr>
  <p:slideViewPr>
    <p:cSldViewPr>
      <p:cViewPr>
        <p:scale>
          <a:sx n="77" d="100"/>
          <a:sy n="77" d="100"/>
        </p:scale>
        <p:origin x="-120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347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Нравится ли вам носить школьную форму? </c:v>
                </c:pt>
              </c:strCache>
            </c:strRef>
          </c:tx>
          <c:cat>
            <c:strRef>
              <c:f>Лист1!$A$3:$A$5</c:f>
              <c:strCache>
                <c:ptCount val="3"/>
                <c:pt idx="0">
                  <c:v>да 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39</c:v>
                </c:pt>
                <c:pt idx="1">
                  <c:v>54</c:v>
                </c:pt>
                <c:pt idx="2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36760399638135444"/>
          <c:w val="0.8302803262161742"/>
          <c:h val="0.62231775834431091"/>
        </c:manualLayout>
      </c:layout>
      <c:pie3DChart>
        <c:varyColors val="1"/>
        <c:ser>
          <c:idx val="0"/>
          <c:order val="0"/>
          <c:tx>
            <c:strRef>
              <c:f>Лист2!$B$2</c:f>
              <c:strCache>
                <c:ptCount val="1"/>
                <c:pt idx="0">
                  <c:v>Нужно ли вводить в школах обязательную школьную форму?</c:v>
                </c:pt>
              </c:strCache>
            </c:strRef>
          </c:tx>
          <c:cat>
            <c:strRef>
              <c:f>Лист2!$A$3:$A$4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Лист2!$B$3:$B$4</c:f>
              <c:numCache>
                <c:formatCode>General</c:formatCode>
                <c:ptCount val="2"/>
                <c:pt idx="0">
                  <c:v>61</c:v>
                </c:pt>
                <c:pt idx="1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Лист3!$B$2</c:f>
              <c:strCache>
                <c:ptCount val="1"/>
                <c:pt idx="0">
                  <c:v>Нужна ли форма единого образца в каждом регионе?</c:v>
                </c:pt>
              </c:strCache>
            </c:strRef>
          </c:tx>
          <c:cat>
            <c:strRef>
              <c:f>Лист3!$A$3:$A$4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Лист3!$B$3:$B$4</c:f>
              <c:numCache>
                <c:formatCode>General</c:formatCode>
                <c:ptCount val="2"/>
                <c:pt idx="0">
                  <c:v>53</c:v>
                </c:pt>
                <c:pt idx="1">
                  <c:v>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Лист4!$B$2</c:f>
              <c:strCache>
                <c:ptCount val="1"/>
                <c:pt idx="0">
                  <c:v>Должна ли быть школьная форма единой у учащихся с 1по 11кл?</c:v>
                </c:pt>
              </c:strCache>
            </c:strRef>
          </c:tx>
          <c:cat>
            <c:strRef>
              <c:f>Лист4!$A$3:$A$4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Лист4!$B$3:$B$4</c:f>
              <c:numCache>
                <c:formatCode>General</c:formatCode>
                <c:ptCount val="2"/>
                <c:pt idx="0">
                  <c:v>62</c:v>
                </c:pt>
                <c:pt idx="1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Лист5!$B$2</c:f>
              <c:strCache>
                <c:ptCount val="1"/>
                <c:pt idx="0">
                  <c:v>Какой цвет единой школьной формы вам нравится?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Лист5!$A$3:$A$6</c:f>
              <c:strCache>
                <c:ptCount val="4"/>
                <c:pt idx="0">
                  <c:v>черный</c:v>
                </c:pt>
                <c:pt idx="1">
                  <c:v>синий</c:v>
                </c:pt>
                <c:pt idx="2">
                  <c:v>бордовый</c:v>
                </c:pt>
                <c:pt idx="3">
                  <c:v>свой вариант</c:v>
                </c:pt>
              </c:strCache>
            </c:strRef>
          </c:cat>
          <c:val>
            <c:numRef>
              <c:f>Лист5!$B$3:$B$6</c:f>
              <c:numCache>
                <c:formatCode>General</c:formatCode>
                <c:ptCount val="4"/>
                <c:pt idx="0">
                  <c:v>31</c:v>
                </c:pt>
                <c:pt idx="1">
                  <c:v>15</c:v>
                </c:pt>
                <c:pt idx="2">
                  <c:v>15</c:v>
                </c:pt>
                <c:pt idx="3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Лист6!$B$2</c:f>
              <c:strCache>
                <c:ptCount val="1"/>
                <c:pt idx="0">
                  <c:v>Влияет ли школьная форма на поведение? 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Лист6!$A$3:$A$4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Лист6!$B$3:$B$4</c:f>
              <c:numCache>
                <c:formatCode>General</c:formatCode>
                <c:ptCount val="2"/>
                <c:pt idx="0">
                  <c:v>61</c:v>
                </c:pt>
                <c:pt idx="1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0.57778</cdr:x>
      <cdr:y>0.65079</cdr:y>
    </cdr:from>
    <cdr:to>
      <cdr:x>0.77778</cdr:x>
      <cdr:y>0.98413</cdr:y>
    </cdr:to>
    <cdr:sp macro="" textlink="">
      <cdr:nvSpPr>
        <cdr:cNvPr id="2" name="Поле 1"/>
        <cdr:cNvSpPr txBox="1"/>
      </cdr:nvSpPr>
      <cdr:spPr>
        <a:xfrm xmlns:a="http://schemas.openxmlformats.org/drawingml/2006/main">
          <a:off x="2641600" y="178525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AF0A7-14A4-4CEC-9F5F-0EB418D60DC1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3BE44-4133-4E3C-AE4B-970F854FC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04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3BE44-4133-4E3C-AE4B-970F854FC3D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145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781800" cy="6480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Тема проекта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6209" y="188640"/>
            <a:ext cx="7543800" cy="3391272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u="sng" dirty="0">
                <a:latin typeface="Times New Roman"/>
                <a:ea typeface="Times New Roman"/>
                <a:cs typeface="Times New Roman"/>
              </a:rPr>
              <a:t>Школьная форма, «да» или «нет» (на примере анализа школьных форм в России и Великобритании)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en-US" b="1" dirty="0">
                <a:latin typeface="Times New Roman"/>
                <a:ea typeface="Times New Roman"/>
              </a:rPr>
              <a:t>School uniforms, "yes" or "no" (based on the analysis of school uniforms in Russia and the UK)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4077072"/>
            <a:ext cx="5544616" cy="2209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u="sng" dirty="0">
                <a:latin typeface="Times New Roman"/>
                <a:ea typeface="Times New Roman"/>
                <a:cs typeface="Times New Roman"/>
              </a:rPr>
              <a:t>Автор: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Псянина Анастасия Андреевна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5 А класс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u="sng" dirty="0">
                <a:latin typeface="Times New Roman"/>
                <a:ea typeface="Times New Roman"/>
                <a:cs typeface="Times New Roman"/>
              </a:rPr>
              <a:t>Руководитель: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Григорян Сусанна Робертовна,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r"/>
            <a:r>
              <a:rPr lang="ru-RU" dirty="0">
                <a:latin typeface="Times New Roman"/>
                <a:ea typeface="Times New Roman"/>
              </a:rPr>
              <a:t>учитель английского языка МБОУ СОШ №5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24944"/>
            <a:ext cx="4176464" cy="278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66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lgerian" pitchFamily="82" charset="0"/>
              </a:rPr>
              <a:t>school uniform of Ireland</a:t>
            </a:r>
            <a:endParaRPr lang="ru-RU" dirty="0"/>
          </a:p>
        </p:txBody>
      </p:sp>
      <p:pic>
        <p:nvPicPr>
          <p:cNvPr id="1026" name="Picture 2" descr="https://i.pinimg.com/originals/13/2b/70/132b70754b9d463eef2cb3b3868137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640"/>
            <a:ext cx="619800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8533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lgerian" pitchFamily="82" charset="0"/>
              </a:rPr>
              <a:t>school uniforms </a:t>
            </a:r>
            <a:r>
              <a:rPr lang="en-US" dirty="0" smtClean="0">
                <a:latin typeface="Algerian" pitchFamily="82" charset="0"/>
              </a:rPr>
              <a:t>in </a:t>
            </a:r>
            <a:r>
              <a:rPr lang="en-US" dirty="0">
                <a:latin typeface="Algerian" pitchFamily="82" charset="0"/>
              </a:rPr>
              <a:t>Russia</a:t>
            </a:r>
            <a:endParaRPr lang="ru-RU" dirty="0"/>
          </a:p>
        </p:txBody>
      </p:sp>
      <p:pic>
        <p:nvPicPr>
          <p:cNvPr id="3076" name="Picture 4" descr="https://progorodsamara.ru/userfiles/picoriginal/img-20190830170837-2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889" y="358084"/>
            <a:ext cx="3960440" cy="260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evizm.mos.ru/presscenter/Photo_2017_1/%D0%A8%D0%BA%D0%BE%D0%BB%D1%8C%D0%BD%D0%B0%D1%8F%20%D1%84%D0%BE%D1%80%D0%BC%D0%B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31" y="1052736"/>
            <a:ext cx="4181158" cy="313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multi-boom.ru/upload/medialibrary/837/837ff0bdb6025ae3bf9e5528d9fa55cf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523" y="2796892"/>
            <a:ext cx="2811829" cy="19282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087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6995587"/>
              </p:ext>
            </p:extLst>
          </p:nvPr>
        </p:nvGraphicFramePr>
        <p:xfrm>
          <a:off x="395536" y="1700808"/>
          <a:ext cx="4242048" cy="2871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29376092"/>
              </p:ext>
            </p:extLst>
          </p:nvPr>
        </p:nvGraphicFramePr>
        <p:xfrm>
          <a:off x="4499992" y="1772816"/>
          <a:ext cx="432048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6781800" cy="8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Анкетирование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244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3238404"/>
              </p:ext>
            </p:extLst>
          </p:nvPr>
        </p:nvGraphicFramePr>
        <p:xfrm>
          <a:off x="42831" y="1421557"/>
          <a:ext cx="4536504" cy="2871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982126956"/>
              </p:ext>
            </p:extLst>
          </p:nvPr>
        </p:nvGraphicFramePr>
        <p:xfrm>
          <a:off x="4499992" y="142155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911" y="116632"/>
            <a:ext cx="67849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85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3615267"/>
              </p:ext>
            </p:extLst>
          </p:nvPr>
        </p:nvGraphicFramePr>
        <p:xfrm>
          <a:off x="393104" y="1484784"/>
          <a:ext cx="4464496" cy="2655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278710071"/>
              </p:ext>
            </p:extLst>
          </p:nvPr>
        </p:nvGraphicFramePr>
        <p:xfrm>
          <a:off x="4697760" y="1556792"/>
          <a:ext cx="444624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6632"/>
            <a:ext cx="67849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302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712968" cy="3780321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1) 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Ш</a:t>
            </a:r>
            <a:r>
              <a:rPr lang="ru-RU" sz="2400" dirty="0" smtClean="0">
                <a:solidFill>
                  <a:srgbClr val="000000"/>
                </a:solidFill>
                <a:latin typeface="Arial"/>
              </a:rPr>
              <a:t>кольная 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форма имеет определенную строгость, которая говорит о том, что дети пришли в школу серьезно заниматься учебой.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>
                <a:solidFill>
                  <a:srgbClr val="000000"/>
                </a:solidFill>
                <a:latin typeface="Arial"/>
              </a:rPr>
              <a:t>2) Школьная 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форма прививает </a:t>
            </a:r>
            <a:r>
              <a:rPr lang="ru-RU" sz="2400" dirty="0" smtClean="0">
                <a:solidFill>
                  <a:srgbClr val="000000"/>
                </a:solidFill>
                <a:latin typeface="Arial"/>
              </a:rPr>
              <a:t>дисциплинированность 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детей</a:t>
            </a:r>
            <a:r>
              <a:rPr lang="ru-RU" sz="2400" dirty="0" smtClean="0">
                <a:solidFill>
                  <a:srgbClr val="000000"/>
                </a:solidFill>
                <a:latin typeface="Arial"/>
              </a:rPr>
              <a:t>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3) 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Ш</a:t>
            </a:r>
            <a:r>
              <a:rPr lang="ru-RU" sz="2400" dirty="0" smtClean="0">
                <a:solidFill>
                  <a:srgbClr val="000000"/>
                </a:solidFill>
                <a:latin typeface="Arial"/>
              </a:rPr>
              <a:t>кольная 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форма помогает устранить некоторое социальное неравенство.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4</a:t>
            </a:r>
            <a:r>
              <a:rPr lang="ru-RU" sz="2400" dirty="0" smtClean="0"/>
              <a:t>) </a:t>
            </a:r>
            <a:r>
              <a:rPr lang="ru-RU" sz="2400" dirty="0" smtClean="0">
                <a:solidFill>
                  <a:srgbClr val="000000"/>
                </a:solidFill>
                <a:latin typeface="Arial"/>
              </a:rPr>
              <a:t>Школьная 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форма снимает вопрос: в чем пойти </a:t>
            </a:r>
            <a:r>
              <a:rPr lang="ru-RU" sz="2400" dirty="0" smtClean="0">
                <a:solidFill>
                  <a:srgbClr val="000000"/>
                </a:solidFill>
                <a:latin typeface="Arial"/>
              </a:rPr>
              <a:t>в школу?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548680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Положительные </a:t>
            </a:r>
            <a:r>
              <a:rPr lang="ru-RU" sz="2400" b="1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стороны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531702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8136904" cy="397646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1) Школьная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форма лишает детей индивидуальности. В школе все становятся одинаковыми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2) Еще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один недостаток школьной формы - дети каждый лень носят одну и ту же одежду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3) К концу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года форма теряет опрятный вид и ужасно надоедает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>Несмотря на плюсы и минусы школьной формы, лично я за школьную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форму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678500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ea typeface="+mj-ea"/>
                <a:cs typeface="Arial" pitchFamily="34" charset="0"/>
              </a:rPr>
              <a:t>Негативные </a:t>
            </a:r>
            <a:r>
              <a:rPr lang="ru-RU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ea typeface="+mj-ea"/>
                <a:cs typeface="Arial" pitchFamily="34" charset="0"/>
              </a:rPr>
              <a:t>стороны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7479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807" y="1124744"/>
            <a:ext cx="85346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 Narrow" pitchFamily="34" charset="0"/>
              </a:rPr>
              <a:t>Вывод:</a:t>
            </a:r>
            <a:endParaRPr lang="ru-RU" dirty="0">
              <a:latin typeface="Arial Narrow" pitchFamily="34" charset="0"/>
            </a:endParaRPr>
          </a:p>
          <a:p>
            <a:pPr algn="just"/>
            <a:r>
              <a:rPr lang="ru-RU" dirty="0">
                <a:latin typeface="Arial Narrow" pitchFamily="34" charset="0"/>
              </a:rPr>
              <a:t>В процессе исследования выявлено, что школьная форма действительно необходима в любом учебном заведении. Она приучает детей к дисциплине и порядку и помогает исключить конкуренцию среди учеников. Также форма играет ценную роль в формировании духа школы и ощущения причастности. Удобная качественная форма - важная часть построения успешной образовательной культуры. </a:t>
            </a:r>
          </a:p>
          <a:p>
            <a:pPr algn="just"/>
            <a:r>
              <a:rPr lang="ru-RU" dirty="0">
                <a:latin typeface="Arial Narrow" pitchFamily="34" charset="0"/>
              </a:rPr>
              <a:t>Школьная форма - это лицо ученика, она приучает ребят выглядеть опрятно, к порядку и дисциплине,  сглаживает социальное неравенство.</a:t>
            </a:r>
          </a:p>
          <a:p>
            <a:pPr algn="just"/>
            <a:r>
              <a:rPr lang="ru-RU" dirty="0">
                <a:latin typeface="Arial Narrow" pitchFamily="34" charset="0"/>
              </a:rPr>
              <a:t>Опыт формирования положительного отношения учащихся к школьной форме в Великобритании довольно интересен и </a:t>
            </a:r>
            <a:r>
              <a:rPr lang="ru-RU" dirty="0" smtClean="0">
                <a:latin typeface="Arial Narrow" pitchFamily="34" charset="0"/>
              </a:rPr>
              <a:t>полезен для учащихся России.</a:t>
            </a:r>
            <a:endParaRPr lang="ru-RU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58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827584" y="615211"/>
            <a:ext cx="7488832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36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Спасибо за внимание.</a:t>
            </a:r>
            <a:endParaRPr lang="ru-RU" sz="3600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1403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431032" y="980728"/>
            <a:ext cx="8389440" cy="4032448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В настоящее время споры о необходимости и уместности школьной формы в России не умолкают уже лет 20. С тех пор, когда ее официально отменили, школьные стены за это время повидали многое: от коротких топов до рваных джинсов. По поводу школьной формы существуют споры не только среди родителей и учащихся, но и среди педагогов. Родителей интересует цена и качество, а ученикам её не хочется носить вовсе.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92696"/>
            <a:ext cx="7543800" cy="864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smtClean="0">
                <a:latin typeface="Arial" pitchFamily="34" charset="0"/>
                <a:cs typeface="Arial" pitchFamily="34" charset="0"/>
              </a:rPr>
              <a:t>Актуальность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55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404664"/>
            <a:ext cx="2520280" cy="93610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Цель работы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700808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Исследовать </a:t>
            </a:r>
            <a:r>
              <a:rPr lang="ru-RU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историю возникновения школьной формы в России и Великобритании, сравнить отношение британских и российских школьников к форме, провести опрос и анкетирование учащихся 5 А 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класса нашей школы </a:t>
            </a:r>
            <a:r>
              <a:rPr lang="ru-RU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выявить предпочтения российских школьников</a:t>
            </a:r>
          </a:p>
        </p:txBody>
      </p:sp>
    </p:spTree>
    <p:extLst>
      <p:ext uri="{BB962C8B-B14F-4D97-AF65-F5344CB8AC3E}">
        <p14:creationId xmlns:p14="http://schemas.microsoft.com/office/powerpoint/2010/main" val="279879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i="1" dirty="0">
                <a:latin typeface="Times New Roman"/>
                <a:ea typeface="Times New Roman"/>
                <a:cs typeface="Times New Roman"/>
              </a:rPr>
              <a:t>В человеке должно быть все прекрасно: и лицо, и одежда, и душа, и мысли. 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i="1" dirty="0">
                <a:latin typeface="Times New Roman"/>
                <a:ea typeface="Times New Roman"/>
                <a:cs typeface="Times New Roman"/>
              </a:rPr>
              <a:t>А.П. Чехов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Школьная форма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– повседневная форма одежды для учеников во время их нахождения в школе и на официальных школьных мероприятиях вне школы.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722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истории Англии </a:t>
            </a:r>
            <a:endParaRPr lang="ru-RU" dirty="0"/>
          </a:p>
        </p:txBody>
      </p:sp>
      <p:pic>
        <p:nvPicPr>
          <p:cNvPr id="4" name="Объект 3" descr="https://yandex.ru/turbo/avatars/get-snippets_images/1218812/6e4e27517669b7458519155d737d8242/414x31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5256583" cy="345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avatars.mds.yandex.net/get-snippets_images/1455610/63e5744ab5115fb558a26619b34aa127/414x3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196" y="2878738"/>
            <a:ext cx="2664296" cy="2146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www.schoolhousemagazine.co.uk/wp-content/uploads/2017/05/Christs-Hospital-School-Uniform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52736"/>
            <a:ext cx="2736304" cy="1826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7832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ds02.infourok.ru/uploads/ex/07ad/0008a6b4-6212968e/img6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3" r="1223"/>
          <a:stretch/>
        </p:blipFill>
        <p:spPr bwMode="auto">
          <a:xfrm>
            <a:off x="539552" y="685800"/>
            <a:ext cx="8064896" cy="4903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2474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s://www.sussexlife.co.uk/polopoly_fs/1.3559965.1397556286!/image/1863895632.jpg_gen/derivatives/landscape_630/186389563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48" y="975117"/>
            <a:ext cx="3425053" cy="23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dukeeducation.net/wp-content/uploads/2020/03/201608_FE_ETO_002-web-1024x76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4944"/>
            <a:ext cx="3436233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dukeeducation.net/wp-content/uploads/2020/03/Leavers-Small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24944"/>
            <a:ext cx="3451860" cy="2302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theoxfordmagazine.com/wp-content/uploads/tudor-hall-school-banbury-oxfordshire-1600x90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382" y="975117"/>
            <a:ext cx="3400890" cy="19498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8777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istoriya.com/imagens/izdelia/forma/england-unifor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50" y="376123"/>
            <a:ext cx="3955969" cy="262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02682" y="4941168"/>
            <a:ext cx="58326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Algerian" pitchFamily="82" charset="0"/>
              </a:rPr>
              <a:t>school uniforms of </a:t>
            </a:r>
            <a:r>
              <a:rPr lang="en-US" sz="4000" dirty="0" smtClean="0">
                <a:latin typeface="Algerian" pitchFamily="82" charset="0"/>
              </a:rPr>
              <a:t>England</a:t>
            </a:r>
            <a:endParaRPr lang="ru-RU" sz="4000" dirty="0">
              <a:latin typeface="Arial Narrow" pitchFamily="34" charset="0"/>
            </a:endParaRPr>
          </a:p>
        </p:txBody>
      </p:sp>
      <p:pic>
        <p:nvPicPr>
          <p:cNvPr id="1026" name="Picture 2" descr="https://top10a.ru/wp-content/uploads/2020/01/6-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319" y="529114"/>
            <a:ext cx="439248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avatars.mds.yandex.net/get-zen_doc/1328418/pub_5d4d87cca06eaf00ada89dfd_5d4d87f68c5be800c059ddc0/scale_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051" y="2405878"/>
            <a:ext cx="3349349" cy="251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guide.alibaba.com/image/i4/hope-liston-england-college-middle-school-students-school-uniforms-class-service-nursery-garden-clothes-fall-and-winter-clothes-suit-dongkuan/TB1P1EIKpXXXXbZXXXXXXXXXXXX_!!0-item_pi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25716"/>
            <a:ext cx="2799483" cy="279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84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originals/eb/44/30/eb44303e0381346fd76f6aac41236b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10" y="548680"/>
            <a:ext cx="441649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okscots.com/wp-content/uploads/2015/08/Uniform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538" y="531505"/>
            <a:ext cx="3689726" cy="207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.pinimg.com/originals/f7/fb/28/f7fb287bb78fd6cee0084962ee9cb74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00" y="2420888"/>
            <a:ext cx="345638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4950903"/>
            <a:ext cx="58326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err="1" smtClean="0">
                <a:solidFill>
                  <a:prstClr val="black"/>
                </a:solidFill>
                <a:latin typeface="Algerian" pitchFamily="82" charset="0"/>
              </a:rPr>
              <a:t>Schooi</a:t>
            </a:r>
            <a:r>
              <a:rPr lang="en-US" sz="4000" dirty="0" smtClean="0">
                <a:solidFill>
                  <a:prstClr val="black"/>
                </a:solidFill>
                <a:latin typeface="Algerian" pitchFamily="82" charset="0"/>
              </a:rPr>
              <a:t> uniforms of Scotland</a:t>
            </a:r>
            <a:endParaRPr lang="ru-RU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0674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</TotalTime>
  <Words>398</Words>
  <Application>Microsoft Office PowerPoint</Application>
  <PresentationFormat>Экран (4:3)</PresentationFormat>
  <Paragraphs>39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NewsPrint</vt:lpstr>
      <vt:lpstr>Тема проекта</vt:lpstr>
      <vt:lpstr>В настоящее время споры о необходимости и уместности школьной формы в России не умолкают уже лет 20. С тех пор, когда ее официально отменили, школьные стены за это время повидали многое: от коротких топов до рваных джинсов. По поводу школьной формы существуют споры не только среди родителей и учащихся, но и среди педагогов. Родителей интересует цена и качество, а ученикам её не хочется носить вовсе.</vt:lpstr>
      <vt:lpstr>Презентация PowerPoint</vt:lpstr>
      <vt:lpstr>Презентация PowerPoint</vt:lpstr>
      <vt:lpstr>Из истории Англии </vt:lpstr>
      <vt:lpstr>Презентация PowerPoint</vt:lpstr>
      <vt:lpstr>Презентация PowerPoint</vt:lpstr>
      <vt:lpstr>Презентация PowerPoint</vt:lpstr>
      <vt:lpstr>Презентация PowerPoint</vt:lpstr>
      <vt:lpstr>school uniform of Ireland</vt:lpstr>
      <vt:lpstr>school uniforms in Russia</vt:lpstr>
      <vt:lpstr>Анкетирование</vt:lpstr>
      <vt:lpstr>Презентация PowerPoint</vt:lpstr>
      <vt:lpstr>Презентация PowerPoint</vt:lpstr>
      <vt:lpstr>1) Школьная форма имеет определенную строгость, которая говорит о том, что дети пришли в школу серьезно заниматься учебой. 2) Школьная форма прививает дисциплинированность детей. 3) Школьная форма помогает устранить некоторое социальное неравенство. 4) Школьная форма снимает вопрос: в чем пойти в школу? </vt:lpstr>
      <vt:lpstr>1) Школьная форма лишает детей индивидуальности. В школе все становятся одинаковыми. 2) Еще один недостаток школьной формы - дети каждый лень носят одну и ту же одежду. 3) К концу года форма теряет опрятный вид и ужасно надоедает. Несмотря на плюсы и минусы школьной формы, лично я за школьную форму.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Администратор</cp:lastModifiedBy>
  <cp:revision>34</cp:revision>
  <dcterms:created xsi:type="dcterms:W3CDTF">2021-01-23T12:39:50Z</dcterms:created>
  <dcterms:modified xsi:type="dcterms:W3CDTF">2021-01-27T06:44:19Z</dcterms:modified>
</cp:coreProperties>
</file>